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50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62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6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72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81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98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65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60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081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234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188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C4907-F5C2-4387-9E99-8A0FB8671870}" type="datetimeFigureOut">
              <a:rPr lang="es-ES" smtClean="0"/>
              <a:t>25/07/2023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3AEA-BD75-4650-AA81-E4584D507D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35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23" y="266137"/>
            <a:ext cx="1639943" cy="819972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337396" y="217004"/>
            <a:ext cx="683298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806065" algn="ctr"/>
                <a:tab pos="5612130" algn="r"/>
                <a:tab pos="1009650" algn="l"/>
                <a:tab pos="5612130" algn="r"/>
              </a:tabLst>
            </a:pPr>
            <a:r>
              <a:rPr lang="es-PE" sz="1600" b="1" spc="-1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COMITÉ DE SEGURIDAD y SALUD EN EL TRABAJO   </a:t>
            </a:r>
            <a:endParaRPr lang="es-ES" sz="1600" spc="-15" dirty="0"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E" b="1" dirty="0"/>
              <a:t>                    (CSST – Resolución Rectoral N° 0077-2022-UNAP)</a:t>
            </a:r>
            <a:endParaRPr lang="es-ES" sz="1600" dirty="0"/>
          </a:p>
        </p:txBody>
      </p:sp>
      <p:sp>
        <p:nvSpPr>
          <p:cNvPr id="7" name="Rectángulo 6"/>
          <p:cNvSpPr/>
          <p:nvPr/>
        </p:nvSpPr>
        <p:spPr>
          <a:xfrm>
            <a:off x="545910" y="1154180"/>
            <a:ext cx="1113657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/>
              <a:t>El Comité de Seguridad y Salud en el Trabajo (CSST) de la Universidad Nacional de la Amazonía Peruana (UNAP) a través de la gestión del área de Salud Ocupacional, junto a ESSALUD  firmaron el convenio </a:t>
            </a:r>
            <a:r>
              <a:rPr lang="es-ES" sz="1600" b="1" dirty="0"/>
              <a:t>“ALIANZA DE INTERVENCION DEL PROGRAMA MI SALUD MI VIDA”</a:t>
            </a:r>
            <a:r>
              <a:rPr lang="es-ES" sz="1600" dirty="0"/>
              <a:t> aprobado por la Resolución Rectoral N°0818–2022-UNAP el 26 de setiembre del 2022, con el fin de fomentar la práctica de estilos de vida saludable en los trabajadores de la Entidad y así prevenir factores de riesgo para las enfermedades crónicas no transmisibles y mejorar la calidad de vida de los asegurados.</a:t>
            </a:r>
            <a:endParaRPr lang="es-PE" sz="1600" dirty="0"/>
          </a:p>
          <a:p>
            <a:pPr algn="just"/>
            <a:r>
              <a:rPr lang="es-ES" sz="1600" dirty="0"/>
              <a:t>El Programa está a cargo y  bajo la coordinación de: </a:t>
            </a:r>
          </a:p>
          <a:p>
            <a:pPr algn="just"/>
            <a:r>
              <a:rPr lang="es-ES" sz="1600" dirty="0"/>
              <a:t>Por la Entidad: Médico Familiar Nelson Lozano Reyna, Salud Ocupacional de la UNAP.</a:t>
            </a:r>
          </a:p>
          <a:p>
            <a:pPr algn="just"/>
            <a:r>
              <a:rPr lang="es-ES" sz="1600" dirty="0"/>
              <a:t>Por ESSALUD: Lic. </a:t>
            </a:r>
            <a:r>
              <a:rPr lang="es-ES" sz="1600" dirty="0" err="1"/>
              <a:t>Enf</a:t>
            </a:r>
            <a:r>
              <a:rPr lang="es-ES" sz="1600" dirty="0"/>
              <a:t>. Iris Milagros Lozano Rodríguez</a:t>
            </a:r>
          </a:p>
          <a:p>
            <a:pPr algn="just"/>
            <a:endParaRPr lang="es-ES" sz="1600" dirty="0"/>
          </a:p>
          <a:p>
            <a:pPr algn="just"/>
            <a:endParaRPr lang="es-PE" sz="1600" dirty="0"/>
          </a:p>
          <a:p>
            <a:r>
              <a:rPr lang="es-ES" dirty="0"/>
              <a:t> </a:t>
            </a:r>
            <a:endParaRPr lang="en-US" dirty="0"/>
          </a:p>
          <a:p>
            <a:pPr algn="just"/>
            <a:endParaRPr lang="es-ES" dirty="0"/>
          </a:p>
          <a:p>
            <a:pPr algn="just"/>
            <a:r>
              <a:rPr lang="es-MX" dirty="0"/>
              <a:t> </a:t>
            </a:r>
            <a:endParaRPr lang="es-ES" dirty="0"/>
          </a:p>
          <a:p>
            <a:pPr algn="just"/>
            <a:endParaRPr lang="es-ES" b="1" u="sng" dirty="0"/>
          </a:p>
          <a:p>
            <a:pPr algn="just"/>
            <a:r>
              <a:rPr lang="es-MX" dirty="0"/>
              <a:t> </a:t>
            </a:r>
            <a:endParaRPr lang="es-ES" dirty="0"/>
          </a:p>
          <a:p>
            <a:pPr algn="just"/>
            <a:endParaRPr lang="es-ES" dirty="0">
              <a:effectLst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68490" y="101779"/>
            <a:ext cx="11491414" cy="648365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4101933" y="718923"/>
            <a:ext cx="329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>
                <a:solidFill>
                  <a:srgbClr val="00B050"/>
                </a:solidFill>
              </a:rPr>
              <a:t>COMUNICADO</a:t>
            </a:r>
            <a:endParaRPr lang="en-US" sz="2800" b="1" u="sng" dirty="0">
              <a:solidFill>
                <a:srgbClr val="00B050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487027"/>
              </p:ext>
            </p:extLst>
          </p:nvPr>
        </p:nvGraphicFramePr>
        <p:xfrm>
          <a:off x="740536" y="3262449"/>
          <a:ext cx="10760298" cy="310997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16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2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4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90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0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37795"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Cantidad de trabajadores por día</a:t>
                      </a:r>
                      <a:endParaRPr lang="es-P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Actividades del programa: Evaluación de salud del asegurado</a:t>
                      </a:r>
                      <a:endParaRPr lang="es-P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Días</a:t>
                      </a:r>
                      <a:endParaRPr lang="es-P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Lugar</a:t>
                      </a:r>
                      <a:endParaRPr lang="es-P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Hora</a:t>
                      </a:r>
                      <a:endParaRPr lang="es-P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15">
                <a:tc rowSpan="4">
                  <a:txBody>
                    <a:bodyPr/>
                    <a:lstStyle/>
                    <a:p>
                      <a:pPr algn="ctr"/>
                      <a:endParaRPr lang="es-PE" sz="1100" dirty="0"/>
                    </a:p>
                    <a:p>
                      <a:pPr algn="ctr"/>
                      <a:endParaRPr lang="es-PE" sz="1100" dirty="0"/>
                    </a:p>
                    <a:p>
                      <a:pPr algn="ctr"/>
                      <a:endParaRPr lang="es-PE" sz="1100" dirty="0"/>
                    </a:p>
                    <a:p>
                      <a:pPr algn="ctr"/>
                      <a:endParaRPr lang="es-PE" sz="1100" dirty="0"/>
                    </a:p>
                    <a:p>
                      <a:pPr algn="ctr"/>
                      <a:r>
                        <a:rPr lang="es-PE" sz="1100" dirty="0"/>
                        <a:t>60</a:t>
                      </a:r>
                    </a:p>
                    <a:p>
                      <a:pPr algn="ctr"/>
                      <a:endParaRPr lang="es-PE" sz="1100" dirty="0"/>
                    </a:p>
                    <a:p>
                      <a:pPr algn="ctr"/>
                      <a:endParaRPr lang="es-PE" sz="1100" dirty="0"/>
                    </a:p>
                    <a:p>
                      <a:pPr algn="ctr"/>
                      <a:endParaRPr lang="es-PE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r>
                        <a:rPr lang="es-PE" sz="1100" kern="1200" dirty="0">
                          <a:effectLst/>
                        </a:rPr>
                        <a:t>Triaje: </a:t>
                      </a:r>
                      <a:br>
                        <a:rPr lang="es-PE" sz="1100" kern="1200" dirty="0">
                          <a:effectLst/>
                        </a:rPr>
                      </a:br>
                      <a:r>
                        <a:rPr lang="es-PE" sz="1100" kern="1200" dirty="0">
                          <a:effectLst/>
                        </a:rPr>
                        <a:t>control de peso/talla, toma de presión arterial, perímetro abdominal</a:t>
                      </a:r>
                      <a:endParaRPr lang="es-PE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r>
                        <a:rPr lang="es-PE" sz="1100" kern="1200" dirty="0">
                          <a:effectLst/>
                        </a:rPr>
                        <a:t>Exámenes de laboratorio:</a:t>
                      </a:r>
                      <a:br>
                        <a:rPr lang="es-PE" sz="1100" kern="1200" dirty="0">
                          <a:effectLst/>
                        </a:rPr>
                      </a:br>
                      <a:r>
                        <a:rPr lang="es-PE" sz="1100" kern="1200" dirty="0">
                          <a:effectLst/>
                        </a:rPr>
                        <a:t>Glucosa</a:t>
                      </a:r>
                      <a:br>
                        <a:rPr lang="es-PE" sz="1100" kern="1200" dirty="0">
                          <a:effectLst/>
                        </a:rPr>
                      </a:br>
                      <a:r>
                        <a:rPr lang="es-PE" sz="1100" kern="1200" dirty="0">
                          <a:effectLst/>
                        </a:rPr>
                        <a:t>HDL colesterol</a:t>
                      </a:r>
                      <a:br>
                        <a:rPr lang="es-PE" sz="1100" kern="1200" dirty="0">
                          <a:effectLst/>
                        </a:rPr>
                      </a:br>
                      <a:r>
                        <a:rPr lang="es-PE" sz="1100" kern="1200" dirty="0">
                          <a:effectLst/>
                        </a:rPr>
                        <a:t>Triglicéridos</a:t>
                      </a:r>
                      <a:endParaRPr lang="es-PE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s-ES" sz="1100" kern="1200" dirty="0">
                        <a:effectLst/>
                      </a:endParaRPr>
                    </a:p>
                    <a:p>
                      <a:pPr algn="ctr"/>
                      <a:endParaRPr lang="es-ES" sz="1100" kern="1200" dirty="0">
                        <a:effectLst/>
                      </a:endParaRPr>
                    </a:p>
                    <a:p>
                      <a:pPr algn="ctr"/>
                      <a:r>
                        <a:rPr lang="es-ES" sz="1100" kern="1200" dirty="0">
                          <a:effectLst/>
                        </a:rPr>
                        <a:t>Tamizaje:</a:t>
                      </a:r>
                    </a:p>
                    <a:p>
                      <a:pPr algn="ctr"/>
                      <a:r>
                        <a:rPr lang="es-ES" sz="1100" kern="1200" dirty="0">
                          <a:effectLst/>
                        </a:rPr>
                        <a:t> VIH, Papanicolaou (el Papanicolaou se realizaría en el policlínico)</a:t>
                      </a:r>
                      <a:endParaRPr lang="es-PE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effectLst/>
                        </a:rPr>
                        <a:t>25, 26 de julio de 2023</a:t>
                      </a:r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endParaRPr lang="es-PE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effectLst/>
                        </a:rPr>
                        <a:t>Dirección General de Administración (DGA)</a:t>
                      </a:r>
                      <a:endParaRPr lang="es-P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r>
                        <a:rPr lang="es-PE" sz="1100" kern="1200" dirty="0">
                          <a:effectLst/>
                        </a:rPr>
                        <a:t>07:00 a 09:00</a:t>
                      </a:r>
                      <a:endParaRPr lang="es-P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66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effectLst/>
                        </a:rPr>
                        <a:t>31 de julio de 2023</a:t>
                      </a:r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endParaRPr lang="es-PE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effectLst/>
                        </a:rPr>
                        <a:t>Unidad de Servicios Generales y Transportes</a:t>
                      </a:r>
                      <a:endParaRPr lang="es-P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94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effectLst/>
                        </a:rPr>
                        <a:t>01 y 02 de agosto de 2023</a:t>
                      </a:r>
                      <a:endParaRPr lang="es-PE" sz="1100" kern="1200" dirty="0">
                        <a:effectLst/>
                      </a:endParaRPr>
                    </a:p>
                    <a:p>
                      <a:pPr algn="ctr"/>
                      <a:endParaRPr lang="es-PE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kern="1200" dirty="0">
                          <a:effectLst/>
                        </a:rPr>
                        <a:t>Campus de </a:t>
                      </a:r>
                      <a:r>
                        <a:rPr lang="es-ES" sz="1100" kern="1200" dirty="0" err="1">
                          <a:effectLst/>
                        </a:rPr>
                        <a:t>Zungarococha</a:t>
                      </a:r>
                      <a:r>
                        <a:rPr lang="es-ES" sz="1100" kern="1200" dirty="0">
                          <a:effectLst/>
                        </a:rPr>
                        <a:t>:</a:t>
                      </a:r>
                    </a:p>
                    <a:p>
                      <a:r>
                        <a:rPr lang="es-ES" sz="1100" kern="1200" dirty="0">
                          <a:effectLst/>
                        </a:rPr>
                        <a:t>01/08, punto de concentración: Facultad de Agronomía) </a:t>
                      </a:r>
                      <a:endParaRPr lang="es-PE" sz="1100" kern="1200" dirty="0">
                        <a:effectLst/>
                      </a:endParaRPr>
                    </a:p>
                    <a:p>
                      <a:r>
                        <a:rPr lang="es-ES" sz="1100" kern="1200" dirty="0">
                          <a:effectLst/>
                        </a:rPr>
                        <a:t>02/08, punto de concentración: Facultad de Ciencias Biológicas)</a:t>
                      </a:r>
                      <a:endParaRPr lang="es-PE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94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effectLst/>
                        </a:rPr>
                        <a:t>03, 04</a:t>
                      </a:r>
                      <a:r>
                        <a:rPr lang="es-ES" sz="1100" kern="1200" baseline="0" dirty="0">
                          <a:effectLst/>
                        </a:rPr>
                        <a:t> de agosto</a:t>
                      </a:r>
                      <a:r>
                        <a:rPr lang="es-ES" sz="1100" kern="1200" dirty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s-ES" sz="1100" kern="1200" dirty="0">
                          <a:effectLst/>
                        </a:rPr>
                        <a:t>07, 08, 09 de agosto de 2023</a:t>
                      </a:r>
                      <a:endParaRPr lang="es-P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effectLst/>
                        </a:rPr>
                        <a:t>Hall del Local Central </a:t>
                      </a:r>
                      <a:r>
                        <a:rPr lang="es-ES" sz="1100" kern="1200" dirty="0" err="1">
                          <a:effectLst/>
                        </a:rPr>
                        <a:t>Pevas</a:t>
                      </a:r>
                      <a:r>
                        <a:rPr lang="es-ES" sz="1100" kern="1200" dirty="0">
                          <a:effectLst/>
                        </a:rPr>
                        <a:t> Nº 551</a:t>
                      </a:r>
                      <a:endParaRPr lang="es-P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100" dirty="0"/>
                        <a:t>REQUISITO</a:t>
                      </a:r>
                      <a:endParaRPr lang="es-PE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r>
                        <a:rPr lang="es-PE" sz="1100" kern="1200" dirty="0">
                          <a:effectLst/>
                        </a:rPr>
                        <a:t>                                                   Acudir en ayunas y llevar documento nacional de identificación (DNI).</a:t>
                      </a:r>
                      <a:endParaRPr lang="es-PE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PE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PE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6" name="Picture 2" descr="El control de la presión arterial mejora la salud del cerebro - Noticias en  Salu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467" y="5236088"/>
            <a:ext cx="930161" cy="681499"/>
          </a:xfrm>
          <a:prstGeom prst="ellipse">
            <a:avLst/>
          </a:prstGeom>
          <a:ln w="1905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ucha contra el Sida: conoce dónde se realizan pruebas gratuitas para  descartar VIH | LIMA | EL COMERCIO PERÚ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519" y="5212574"/>
            <a:ext cx="915745" cy="741988"/>
          </a:xfrm>
          <a:prstGeom prst="ellipse">
            <a:avLst/>
          </a:prstGeom>
          <a:ln w="1905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8" descr="Papanicolau: ¿Por qué no se debe tener relaciones sexuales 48 horas antes  de esta prueba? | Sexualidad | La Repú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9" name="AutoShape 10" descr="Papanicolau: ¿Por qué no se debe tener relaciones sexuales 48 horas antes  de esta prueba? | Sexualidad | La Repúblic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36" name="Picture 12" descr="papanicolau | Clinif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155" y="5236088"/>
            <a:ext cx="968221" cy="694960"/>
          </a:xfrm>
          <a:prstGeom prst="ellipse">
            <a:avLst/>
          </a:prstGeom>
          <a:ln w="1905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715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321</Words>
  <Application>Microsoft Office PowerPoint</Application>
  <PresentationFormat>Panorámica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Marieta</dc:creator>
  <cp:lastModifiedBy>user</cp:lastModifiedBy>
  <cp:revision>33</cp:revision>
  <cp:lastPrinted>2022-10-18T14:25:34Z</cp:lastPrinted>
  <dcterms:created xsi:type="dcterms:W3CDTF">2021-07-17T20:40:23Z</dcterms:created>
  <dcterms:modified xsi:type="dcterms:W3CDTF">2023-07-25T17:07:07Z</dcterms:modified>
</cp:coreProperties>
</file>