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89" r:id="rId5"/>
    <p:sldId id="570" r:id="rId6"/>
    <p:sldId id="294" r:id="rId7"/>
    <p:sldId id="572" r:id="rId8"/>
    <p:sldId id="571" r:id="rId9"/>
    <p:sldId id="573" r:id="rId10"/>
    <p:sldId id="574" r:id="rId11"/>
    <p:sldId id="268" r:id="rId12"/>
    <p:sldId id="286" r:id="rId13"/>
    <p:sldId id="295" r:id="rId14"/>
    <p:sldId id="297" r:id="rId15"/>
    <p:sldId id="293" r:id="rId16"/>
    <p:sldId id="299" r:id="rId17"/>
    <p:sldId id="301" r:id="rId18"/>
    <p:sldId id="302" r:id="rId19"/>
    <p:sldId id="306" r:id="rId20"/>
    <p:sldId id="309" r:id="rId21"/>
    <p:sldId id="308" r:id="rId22"/>
    <p:sldId id="307" r:id="rId23"/>
    <p:sldId id="313" r:id="rId24"/>
    <p:sldId id="318" r:id="rId25"/>
    <p:sldId id="322" r:id="rId26"/>
    <p:sldId id="317" r:id="rId27"/>
    <p:sldId id="315" r:id="rId28"/>
    <p:sldId id="316" r:id="rId29"/>
    <p:sldId id="578" r:id="rId30"/>
    <p:sldId id="579" r:id="rId31"/>
    <p:sldId id="323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24" r:id="rId40"/>
    <p:sldId id="338" r:id="rId41"/>
    <p:sldId id="339" r:id="rId42"/>
    <p:sldId id="337" r:id="rId43"/>
    <p:sldId id="346" r:id="rId44"/>
    <p:sldId id="347" r:id="rId45"/>
    <p:sldId id="580" r:id="rId46"/>
    <p:sldId id="332" r:id="rId47"/>
    <p:sldId id="340" r:id="rId48"/>
    <p:sldId id="353" r:id="rId49"/>
    <p:sldId id="350" r:id="rId50"/>
    <p:sldId id="349" r:id="rId51"/>
    <p:sldId id="352" r:id="rId52"/>
    <p:sldId id="348" r:id="rId53"/>
    <p:sldId id="581" r:id="rId54"/>
    <p:sldId id="582" r:id="rId55"/>
    <p:sldId id="583" r:id="rId56"/>
    <p:sldId id="292" r:id="rId5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508"/>
    <a:srgbClr val="0090A2"/>
    <a:srgbClr val="F0CDA1"/>
    <a:srgbClr val="0F999C"/>
    <a:srgbClr val="4FF0E9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3" autoAdjust="0"/>
    <p:restoredTop sz="95196" autoAdjust="0"/>
  </p:normalViewPr>
  <p:slideViewPr>
    <p:cSldViewPr snapToGrid="0">
      <p:cViewPr varScale="1">
        <p:scale>
          <a:sx n="81" d="100"/>
          <a:sy n="81" d="100"/>
        </p:scale>
        <p:origin x="701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30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\Dropbox\Esp%20en%20Formulaci&#243;n%20de%20Proy%20-%20UNSM-T%202019%20-%20rafael\PMESUT\15%20convocatoria%20PMESUT\UNAP\4%20FINAL%20GRUPO%20UNAP%20-%20Cuestionario%20con%20Diagramas%20de%20ara&#241;a%20-%201803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\Dropbox\Esp%20en%20Formulaci&#243;n%20de%20Proy%20-%20UNSM-T%202019%20-%20rafael\PMESUT\15%20convocatoria%20PMESUT\UNAP\4%20FINAL%20GRUPO%20UNAP%20-%20Cuestionario%20con%20Diagramas%20de%20ara&#241;a%20-%201803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\Dropbox\Esp%20en%20Formulaci&#243;n%20de%20Proy%20-%20UNSM-T%202019%20-%20rafael\PMESUT\15%20convocatoria%20PMESUT\UNAP\4%20FINAL%20GRUPO%20UNAP%20-%20Cuestionario%20con%20Diagramas%20de%20ara&#241;a%20-%201803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\Dropbox\Esp%20en%20Formulaci&#243;n%20de%20Proy%20-%20UNSM-T%202019%20-%20rafael\PMESUT\15%20convocatoria%20PMESUT\UNAP\4%20FINAL%20GRUPO%20UNAP%20-%20Cuestionario%20con%20Diagramas%20de%20ara&#241;a%20-%201803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\Dropbox\Esp%20en%20Formulaci&#243;n%20de%20Proy%20-%20UNSM-T%202019%20-%20rafael\PMESUT\15%20convocatoria%20PMESUT\UNAP\4%20FINAL%20GRUPO%20UNAP%20-%20Cuestionario%20con%20Diagramas%20de%20ara&#241;a%20-%201803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026636655410593"/>
          <c:y val="0.11786511830020081"/>
          <c:w val="0.4357253380307044"/>
          <c:h val="0.68287031501953455"/>
        </c:manualLayout>
      </c:layout>
      <c:radarChart>
        <c:radarStyle val="marker"/>
        <c:varyColors val="0"/>
        <c:ser>
          <c:idx val="0"/>
          <c:order val="0"/>
          <c:spPr>
            <a:ln w="44450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1901442932815417E-2"/>
                  <c:y val="4.4817922777503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3F-46C1-9A7C-054459A52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(Diagramas!$B$6,Diagramas!$B$10,Diagramas!$B$15,Diagramas!$B$19,Diagramas!$B$29,Diagramas!$B$35)</c:f>
              <c:strCache>
                <c:ptCount val="6"/>
                <c:pt idx="0">
                  <c:v>CONTEXTO DE LA ORGANIZACIÓN</c:v>
                </c:pt>
                <c:pt idx="1">
                  <c:v>LIDERAZGO</c:v>
                </c:pt>
                <c:pt idx="2">
                  <c:v>PLANIFICACIÓN</c:v>
                </c:pt>
                <c:pt idx="3">
                  <c:v>SOPORTE DE LA I+D+i</c:v>
                </c:pt>
                <c:pt idx="4">
                  <c:v>PROCESOS OPERATIVOS DE LA I+D+i</c:v>
                </c:pt>
                <c:pt idx="5">
                  <c:v>EVALUACIÓN DE DESEMPEÑO Y MEJORA DEL SISTEMA DE GESTIÓN DE I+D+i</c:v>
                </c:pt>
              </c:strCache>
            </c:strRef>
          </c:cat>
          <c:val>
            <c:numRef>
              <c:f>(Diagramas!$C$6,Diagramas!$C$10,Diagramas!$C$15,Diagramas!$C$19,Diagramas!$C$29,Diagramas!$C$35)</c:f>
              <c:numCache>
                <c:formatCode>_(* #,##0.00_);_(* \(#,##0.00\);_(* "-"??_);_(@_)</c:formatCode>
                <c:ptCount val="6"/>
                <c:pt idx="0">
                  <c:v>1.8888888888888891</c:v>
                </c:pt>
                <c:pt idx="1">
                  <c:v>2.75</c:v>
                </c:pt>
                <c:pt idx="2">
                  <c:v>1</c:v>
                </c:pt>
                <c:pt idx="3">
                  <c:v>2.1851851851851851</c:v>
                </c:pt>
                <c:pt idx="4">
                  <c:v>3.2666666666666671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F-46C1-9A7C-054459A52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64B2C1">
        <a:alpha val="50000"/>
      </a:srgb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sz="11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050002342647116"/>
          <c:y val="0.13529731083764526"/>
          <c:w val="0.50256166191150398"/>
          <c:h val="0.81777695725121113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9.2236182729319591E-2"/>
                  <c:y val="5.975723037000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25-47EB-A8B9-003BD750B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Diagramas!$B$7:$B$9</c:f>
              <c:strCache>
                <c:ptCount val="3"/>
                <c:pt idx="0">
                  <c:v>Conocimiento de la organización y de su contexto</c:v>
                </c:pt>
                <c:pt idx="1">
                  <c:v>Comprensión de las necesidades y expectativas de las partes interesadas</c:v>
                </c:pt>
                <c:pt idx="2">
                  <c:v>Sistema de gestión de la I+D+i</c:v>
                </c:pt>
              </c:strCache>
            </c:strRef>
          </c:cat>
          <c:val>
            <c:numRef>
              <c:f>Diagramas!$C$7:$C$9</c:f>
              <c:numCache>
                <c:formatCode>_(* #,##0.00_);_(* \(#,##0.00\);_(* "-"??_);_(@_)</c:formatCode>
                <c:ptCount val="3"/>
                <c:pt idx="0">
                  <c:v>1.6666666666666667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5-47EB-A8B9-003BD750B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64B2C1">
        <a:alpha val="51000"/>
      </a:srgb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06452487326652"/>
          <c:y val="0.10359162752626143"/>
          <c:w val="0.44568325439224166"/>
          <c:h val="0.70975112548966102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Diagramas!$B$11:$B$14</c:f>
              <c:strCache>
                <c:ptCount val="4"/>
                <c:pt idx="0">
                  <c:v>Visión y estrategia de I+D+i</c:v>
                </c:pt>
                <c:pt idx="1">
                  <c:v>Política de I+D+i</c:v>
                </c:pt>
                <c:pt idx="2">
                  <c:v>Liderazgo y compromiso de la Dirección</c:v>
                </c:pt>
                <c:pt idx="3">
                  <c:v>Fomento de una cultura de la I+D+i</c:v>
                </c:pt>
              </c:strCache>
            </c:strRef>
          </c:cat>
          <c:val>
            <c:numRef>
              <c:f>Diagramas!$C$11:$C$14</c:f>
              <c:numCache>
                <c:formatCode>_(* #,##0.00_);_(* \(#,##0.00\);_(* "-"??_);_(@_)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B5-4E88-8D96-90CA6E67F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49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4883983478085439E-2"/>
                  <c:y val="0.113061633360222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C9-4B87-A6BB-FB2F6C2E3055}"/>
                </c:ext>
              </c:extLst>
            </c:dLbl>
            <c:dLbl>
              <c:idx val="1"/>
              <c:layout>
                <c:manualLayout>
                  <c:x val="-4.7605771731261667E-2"/>
                  <c:y val="5.975723037000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C9-4B87-A6BB-FB2F6C2E3055}"/>
                </c:ext>
              </c:extLst>
            </c:dLbl>
            <c:dLbl>
              <c:idx val="2"/>
              <c:layout>
                <c:manualLayout>
                  <c:x val="2.6778246598834689E-2"/>
                  <c:y val="7.4696537962505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C9-4B87-A6BB-FB2F6C2E3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Diagramas!$B$16:$B$18</c:f>
              <c:strCache>
                <c:ptCount val="3"/>
                <c:pt idx="0">
                  <c:v>Planificación del sistema</c:v>
                </c:pt>
                <c:pt idx="1">
                  <c:v>Riesgos y oportunidades</c:v>
                </c:pt>
                <c:pt idx="2">
                  <c:v>Objetivos de I+D+i y planificación para lograrlos</c:v>
                </c:pt>
              </c:strCache>
            </c:strRef>
          </c:cat>
          <c:val>
            <c:numRef>
              <c:f>Diagramas!$C$16:$C$18</c:f>
              <c:numCache>
                <c:formatCode>_(* #,##0.00_);_(* \(#,##0.00\);_(* "-"??_);_(@_)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C9-4B87-A6BB-FB2F6C2E3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50000"/>
      </a:scheme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7852164399223127E-2"/>
                  <c:y val="9.95953839500078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EE-4CA3-B526-53E2C0F2B0BB}"/>
                </c:ext>
              </c:extLst>
            </c:dLbl>
            <c:dLbl>
              <c:idx val="4"/>
              <c:layout>
                <c:manualLayout>
                  <c:x val="1.8654604008903779E-2"/>
                  <c:y val="-0.10310954335462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EE-4CA3-B526-53E2C0F2B0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Diagramas!$B$20:$B$28</c:f>
              <c:strCache>
                <c:ptCount val="9"/>
                <c:pt idx="0">
                  <c:v>Responsabilidades (unidades y funciones)</c:v>
                </c:pt>
                <c:pt idx="1">
                  <c:v>Recursos (humanos, financieros, equipos, instalaciones, etc)</c:v>
                </c:pt>
                <c:pt idx="2">
                  <c:v>Competencias</c:v>
                </c:pt>
                <c:pt idx="3">
                  <c:v>Toma de conciencia</c:v>
                </c:pt>
                <c:pt idx="4">
                  <c:v>Comunicación</c:v>
                </c:pt>
                <c:pt idx="5">
                  <c:v>Información documentada</c:v>
                </c:pt>
                <c:pt idx="6">
                  <c:v>Propiedad intelectual y gestión del conocimiento</c:v>
                </c:pt>
                <c:pt idx="7">
                  <c:v>Colaboración y vinculación</c:v>
                </c:pt>
                <c:pt idx="8">
                  <c:v>Vigilancia tecnológica e inteligencia competitiva</c:v>
                </c:pt>
              </c:strCache>
            </c:strRef>
          </c:cat>
          <c:val>
            <c:numRef>
              <c:f>Diagramas!$C$20:$C$28</c:f>
              <c:numCache>
                <c:formatCode>_(* #,##0.00_);_(* \(#,##0.00\);_(* "-"??_);_(@_)</c:formatCode>
                <c:ptCount val="9"/>
                <c:pt idx="0">
                  <c:v>2</c:v>
                </c:pt>
                <c:pt idx="1">
                  <c:v>2.3333333333333335</c:v>
                </c:pt>
                <c:pt idx="2">
                  <c:v>2.3333333333333335</c:v>
                </c:pt>
                <c:pt idx="3">
                  <c:v>1</c:v>
                </c:pt>
                <c:pt idx="4">
                  <c:v>5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EE-4CA3-B526-53E2C0F2B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50000"/>
      </a:scheme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28016716874741"/>
          <c:y val="5.3413756285962219E-2"/>
          <c:w val="0.57136581242654438"/>
          <c:h val="0.89325674521448906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F4A50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547649969630147E-17"/>
                  <c:y val="-5.9757230370004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88-4DCF-9315-92A72654E23E}"/>
                </c:ext>
              </c:extLst>
            </c:dLbl>
            <c:dLbl>
              <c:idx val="1"/>
              <c:layout>
                <c:manualLayout>
                  <c:x val="-9.1590773937761549E-2"/>
                  <c:y val="-2.1641943791157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88-4DCF-9315-92A72654E23E}"/>
                </c:ext>
              </c:extLst>
            </c:dLbl>
            <c:dLbl>
              <c:idx val="2"/>
              <c:layout>
                <c:manualLayout>
                  <c:x val="-6.8304983953584988E-2"/>
                  <c:y val="-4.5688548003554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88-4DCF-9315-92A72654E23E}"/>
                </c:ext>
              </c:extLst>
            </c:dLbl>
            <c:dLbl>
              <c:idx val="3"/>
              <c:layout>
                <c:manualLayout>
                  <c:x val="1.7852164399223127E-2"/>
                  <c:y val="5.4777461172504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88-4DCF-9315-92A72654E23E}"/>
                </c:ext>
              </c:extLst>
            </c:dLbl>
            <c:dLbl>
              <c:idx val="4"/>
              <c:layout>
                <c:manualLayout>
                  <c:x val="-1.19014429328154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88-4DCF-9315-92A72654E2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Diagramas!$B$30:$B$34</c:f>
              <c:strCache>
                <c:ptCount val="5"/>
                <c:pt idx="0">
                  <c:v>Generalidades</c:v>
                </c:pt>
                <c:pt idx="1">
                  <c:v>Generación de propuestas de proyectos de I+D+i</c:v>
                </c:pt>
                <c:pt idx="2">
                  <c:v>Desarrollo de los proyectos de I+D+i</c:v>
                </c:pt>
                <c:pt idx="3">
                  <c:v>Protección y explotación de los resultados</c:v>
                </c:pt>
                <c:pt idx="4">
                  <c:v>Resultados de los procesos operativos de la I+D+i</c:v>
                </c:pt>
              </c:strCache>
            </c:strRef>
          </c:cat>
          <c:val>
            <c:numRef>
              <c:f>Diagramas!$C$30:$C$34</c:f>
              <c:numCache>
                <c:formatCode>_(* #,##0.00_);_(* \(#,##0.00\);_(* "-"??_);_(@_)</c:formatCode>
                <c:ptCount val="5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2.3333333333333335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88-4DCF-9315-92A72654E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919776"/>
        <c:axId val="2005921024"/>
      </c:rad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50000"/>
      </a:scheme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4A508"/>
            </a:solidFill>
            <a:ln>
              <a:solidFill>
                <a:srgbClr val="F4A50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600" b="1" i="0" u="none" strike="noStrike" kern="1200" baseline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Diagramas!$B$36:$B$37</c:f>
              <c:strCache>
                <c:ptCount val="2"/>
                <c:pt idx="0">
                  <c:v>Seguimiento, medición, análisis y evaluación</c:v>
                </c:pt>
                <c:pt idx="1">
                  <c:v>Mejora del sistema de gestión de la I+D+i</c:v>
                </c:pt>
              </c:strCache>
            </c:strRef>
          </c:cat>
          <c:val>
            <c:numRef>
              <c:f>Diagramas!$C$36:$C$37</c:f>
              <c:numCache>
                <c:formatCode>_(* #,##0.00_);_(* \(#,##0.00\);_(* "-"??_);_(@_)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B-4F55-B1E1-1B12C1C77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5919776"/>
        <c:axId val="2005921024"/>
      </c:barChart>
      <c:catAx>
        <c:axId val="20059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21024"/>
        <c:crosses val="autoZero"/>
        <c:auto val="1"/>
        <c:lblAlgn val="ctr"/>
        <c:lblOffset val="100"/>
        <c:noMultiLvlLbl val="0"/>
      </c:catAx>
      <c:valAx>
        <c:axId val="20059210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PE"/>
          </a:p>
        </c:txPr>
        <c:crossAx val="200591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49000"/>
      </a:schemeClr>
    </a:solidFill>
    <a:ln w="9525" cap="flat" cmpd="sng" algn="ctr">
      <a:solidFill>
        <a:schemeClr val="accent1">
          <a:lumMod val="50000"/>
        </a:schemeClr>
      </a:solidFill>
      <a:round/>
    </a:ln>
    <a:effectLst/>
  </c:spPr>
  <c:txPr>
    <a:bodyPr/>
    <a:lstStyle/>
    <a:p>
      <a:pPr>
        <a:defRPr lang="en-US" sz="1100" b="1" i="0" u="none" strike="noStrike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#8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PE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CONTEXTO DE LA ORGANIZACIÓN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8D2E69-0173-4BD3-B96A-7A9C5DD12B47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PE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LIDERAZGO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6A030-ABAB-4EFA-B539-0FDB3E07C1EF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PE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D56F19-2708-49DB-8F92-D8AC45F23A9A}">
      <dgm:prSet/>
      <dgm:spPr/>
      <dgm:t>
        <a:bodyPr rtlCol="0"/>
        <a:lstStyle/>
        <a:p>
          <a:pPr>
            <a:lnSpc>
              <a:spcPct val="100000"/>
            </a:lnSpc>
          </a:pPr>
          <a:r>
            <a:rPr lang="es-PE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EVALUACIÓN DE DESEMPEÑO Y MEJORA DEL SISTEMA DE GESTIÓN DE I+D+i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2FE36A-3B54-4931-AAF7-77844597961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SOPORTE DE LA I+D+i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CF29-5F1C-407E-AF17-463829E6E7F2}" type="parTrans" cxnId="{D99D75E9-8A6A-45CF-9851-0029DC109C25}">
      <dgm:prSet/>
      <dgm:spPr/>
      <dgm:t>
        <a:bodyPr/>
        <a:lstStyle/>
        <a:p>
          <a:endParaRPr lang="es-P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A0965F-F345-4D3C-AC8E-45B4E63452A3}" type="sibTrans" cxnId="{D99D75E9-8A6A-45CF-9851-0029DC109C25}">
      <dgm:prSet/>
      <dgm:spPr/>
      <dgm:t>
        <a:bodyPr/>
        <a:lstStyle/>
        <a:p>
          <a:endParaRPr lang="es-P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FF1776-CA5C-4309-A708-87276A064A85}">
      <dgm:prSet/>
      <dgm:spPr/>
      <dgm:t>
        <a:bodyPr/>
        <a:lstStyle/>
        <a:p>
          <a:pPr>
            <a:lnSpc>
              <a:spcPct val="100000"/>
            </a:lnSpc>
          </a:pPr>
          <a:r>
            <a:rPr lang="es-PE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PROCESOS OPERATIVOS DE LA I+D+i</a:t>
          </a:r>
          <a:endParaRPr lang="es-ES" b="1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13948-E237-4AA8-8609-9F22FC5E66FC}" type="parTrans" cxnId="{2220B7B8-6E25-4D52-ADBA-C15B69C3EEE9}">
      <dgm:prSet/>
      <dgm:spPr/>
      <dgm:t>
        <a:bodyPr/>
        <a:lstStyle/>
        <a:p>
          <a:endParaRPr lang="es-P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5CD7CD-0970-42DE-AAEA-2D4E69719AF5}" type="sibTrans" cxnId="{2220B7B8-6E25-4D52-ADBA-C15B69C3EEE9}">
      <dgm:prSet/>
      <dgm:spPr/>
      <dgm:t>
        <a:bodyPr/>
        <a:lstStyle/>
        <a:p>
          <a:endParaRPr lang="es-P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8266B-222B-4ACF-8613-2C8D6376E5BD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34FD8F56-D6B7-417A-923A-010E4B5FF0CD}" type="pres">
      <dgm:prSet presAssocID="{AAC263CB-8256-4B03-92FE-1622698FB3E9}" presName="compNode" presStyleCnt="0"/>
      <dgm:spPr/>
    </dgm:pt>
    <dgm:pt modelId="{08450877-B8C0-4FE2-B6DB-B88F20C8574C}" type="pres">
      <dgm:prSet presAssocID="{AAC263CB-8256-4B03-92FE-1622698FB3E9}" presName="bgRect" presStyleLbl="bgShp" presStyleIdx="0" presStyleCnt="6"/>
      <dgm:spPr/>
    </dgm:pt>
    <dgm:pt modelId="{BB7E5F84-64F2-4718-BACC-301BBCDC9D3A}" type="pres">
      <dgm:prSet presAssocID="{AAC263CB-8256-4B03-92FE-1622698FB3E9}" presName="iconRect" presStyleLbl="node1" presStyleIdx="0" presStyleCnt="6" custLinFactNeighborX="8857" custLinFactNeighborY="2706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7E1920B-5F09-4283-BAA8-B0012E66F14A}" type="pres">
      <dgm:prSet presAssocID="{AAC263CB-8256-4B03-92FE-1622698FB3E9}" presName="spaceRect" presStyleCnt="0"/>
      <dgm:spPr/>
    </dgm:pt>
    <dgm:pt modelId="{30E9CA6C-A0F7-4BE8-9B77-EE5C9EF005B7}" type="pres">
      <dgm:prSet presAssocID="{AAC263CB-8256-4B03-92FE-1622698FB3E9}" presName="parTx" presStyleLbl="revTx" presStyleIdx="0" presStyleCnt="6">
        <dgm:presLayoutVars>
          <dgm:chMax val="0"/>
          <dgm:chPref val="0"/>
        </dgm:presLayoutVars>
      </dgm:prSet>
      <dgm:spPr/>
    </dgm:pt>
    <dgm:pt modelId="{75497209-36D8-474C-9F50-43B26DAE367B}" type="pres">
      <dgm:prSet presAssocID="{808B76D0-8EC7-469A-93AC-7A6017188A9D}" presName="sibTrans" presStyleCnt="0"/>
      <dgm:spPr/>
    </dgm:pt>
    <dgm:pt modelId="{FB1D870E-AB7C-40E3-AA7F-3EC612E6F71C}" type="pres">
      <dgm:prSet presAssocID="{4E8D2E69-0173-4BD3-B96A-7A9C5DD12B47}" presName="compNode" presStyleCnt="0"/>
      <dgm:spPr/>
    </dgm:pt>
    <dgm:pt modelId="{B9A40EDB-694E-464C-8356-AEE8787842F2}" type="pres">
      <dgm:prSet presAssocID="{4E8D2E69-0173-4BD3-B96A-7A9C5DD12B47}" presName="bgRect" presStyleLbl="bgShp" presStyleIdx="1" presStyleCnt="6"/>
      <dgm:spPr/>
    </dgm:pt>
    <dgm:pt modelId="{8B8D9FA1-74BB-4EA5-B65F-49B870DCE4EB}" type="pres">
      <dgm:prSet presAssocID="{4E8D2E69-0173-4BD3-B96A-7A9C5DD12B47}" presName="iconRect" presStyleLbl="node1" presStyleIdx="1" presStyleCnt="6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E35795C-E288-448C-BF98-006011EF35C1}" type="pres">
      <dgm:prSet presAssocID="{4E8D2E69-0173-4BD3-B96A-7A9C5DD12B47}" presName="spaceRect" presStyleCnt="0"/>
      <dgm:spPr/>
    </dgm:pt>
    <dgm:pt modelId="{4258831D-960B-4D2D-A65E-513B92084C01}" type="pres">
      <dgm:prSet presAssocID="{4E8D2E69-0173-4BD3-B96A-7A9C5DD12B47}" presName="parTx" presStyleLbl="revTx" presStyleIdx="1" presStyleCnt="6">
        <dgm:presLayoutVars>
          <dgm:chMax val="0"/>
          <dgm:chPref val="0"/>
        </dgm:presLayoutVars>
      </dgm:prSet>
      <dgm:spPr/>
    </dgm:pt>
    <dgm:pt modelId="{4849AED6-7C24-47EC-B39A-6EC2169AAAEC}" type="pres">
      <dgm:prSet presAssocID="{FEF1E80E-8A9E-4B0A-817C-2A4CFDCF3FB2}" presName="sibTrans" presStyleCnt="0"/>
      <dgm:spPr/>
    </dgm:pt>
    <dgm:pt modelId="{344EF6F7-386A-468B-9D66-8046D158DFC8}" type="pres">
      <dgm:prSet presAssocID="{93A6A030-ABAB-4EFA-B539-0FDB3E07C1EF}" presName="compNode" presStyleCnt="0"/>
      <dgm:spPr/>
    </dgm:pt>
    <dgm:pt modelId="{9DD6C5DE-B838-492F-B4A8-49E4DE8C5CF5}" type="pres">
      <dgm:prSet presAssocID="{93A6A030-ABAB-4EFA-B539-0FDB3E07C1EF}" presName="bgRect" presStyleLbl="bgShp" presStyleIdx="2" presStyleCnt="6"/>
      <dgm:spPr/>
    </dgm:pt>
    <dgm:pt modelId="{3CD2D8A7-CAF8-4A2F-A324-BDF8CFA66908}" type="pres">
      <dgm:prSet presAssocID="{93A6A030-ABAB-4EFA-B539-0FDB3E07C1EF}" presName="iconRect" presStyleLbl="node1" presStyleIdx="2" presStyleCnt="6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343D945D-C209-4E7A-8D9B-BCF7127718D8}" type="pres">
      <dgm:prSet presAssocID="{93A6A030-ABAB-4EFA-B539-0FDB3E07C1EF}" presName="spaceRect" presStyleCnt="0"/>
      <dgm:spPr/>
    </dgm:pt>
    <dgm:pt modelId="{ECA97BE5-E798-4AEE-9404-4E43192F5136}" type="pres">
      <dgm:prSet presAssocID="{93A6A030-ABAB-4EFA-B539-0FDB3E07C1EF}" presName="parTx" presStyleLbl="revTx" presStyleIdx="2" presStyleCnt="6">
        <dgm:presLayoutVars>
          <dgm:chMax val="0"/>
          <dgm:chPref val="0"/>
        </dgm:presLayoutVars>
      </dgm:prSet>
      <dgm:spPr/>
    </dgm:pt>
    <dgm:pt modelId="{C890CB11-26D0-4233-A3B2-FE616B33A810}" type="pres">
      <dgm:prSet presAssocID="{BFE0749E-E343-4A6F-BD09-2810EE6B4BD7}" presName="sibTrans" presStyleCnt="0"/>
      <dgm:spPr/>
    </dgm:pt>
    <dgm:pt modelId="{25E7A08B-6A02-49D1-8C9D-FCE9C92A1AC5}" type="pres">
      <dgm:prSet presAssocID="{76D56F19-2708-49DB-8F92-D8AC45F23A9A}" presName="compNode" presStyleCnt="0"/>
      <dgm:spPr/>
    </dgm:pt>
    <dgm:pt modelId="{984F7435-4B4C-47D4-B03E-CC8917BDBDBB}" type="pres">
      <dgm:prSet presAssocID="{76D56F19-2708-49DB-8F92-D8AC45F23A9A}" presName="bgRect" presStyleLbl="bgShp" presStyleIdx="3" presStyleCnt="6"/>
      <dgm:spPr/>
    </dgm:pt>
    <dgm:pt modelId="{D3271400-E9D7-4481-8E98-7952ACC542C2}" type="pres">
      <dgm:prSet presAssocID="{76D56F19-2708-49DB-8F92-D8AC45F23A9A}" presName="iconRect" presStyleLbl="node1" presStyleIdx="3" presStyleCnt="6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3EB25EBA-A880-4DC7-908E-0568144BFBD1}" type="pres">
      <dgm:prSet presAssocID="{76D56F19-2708-49DB-8F92-D8AC45F23A9A}" presName="spaceRect" presStyleCnt="0"/>
      <dgm:spPr/>
    </dgm:pt>
    <dgm:pt modelId="{F2EA86B5-8AF6-40E0-BDDB-512587036C8B}" type="pres">
      <dgm:prSet presAssocID="{76D56F19-2708-49DB-8F92-D8AC45F23A9A}" presName="parTx" presStyleLbl="revTx" presStyleIdx="3" presStyleCnt="6">
        <dgm:presLayoutVars>
          <dgm:chMax val="0"/>
          <dgm:chPref val="0"/>
        </dgm:presLayoutVars>
      </dgm:prSet>
      <dgm:spPr/>
    </dgm:pt>
    <dgm:pt modelId="{1F4FA562-CD17-4CB1-9A4D-1F0717F75D0A}" type="pres">
      <dgm:prSet presAssocID="{EC8965A1-F755-4945-8AAC-DCF1F68F011E}" presName="sibTrans" presStyleCnt="0"/>
      <dgm:spPr/>
    </dgm:pt>
    <dgm:pt modelId="{59F1DCC6-3448-4B09-AADE-9AB24FDEFAC3}" type="pres">
      <dgm:prSet presAssocID="{862FE36A-3B54-4931-AAF7-778445979613}" presName="compNode" presStyleCnt="0"/>
      <dgm:spPr/>
    </dgm:pt>
    <dgm:pt modelId="{77A3DC48-B186-47AC-9C15-782EA19242E1}" type="pres">
      <dgm:prSet presAssocID="{862FE36A-3B54-4931-AAF7-778445979613}" presName="bgRect" presStyleLbl="bgShp" presStyleIdx="4" presStyleCnt="6" custLinFactNeighborX="-28874" custLinFactNeighborY="10625"/>
      <dgm:spPr/>
    </dgm:pt>
    <dgm:pt modelId="{CFF9595B-6704-4774-AE28-F463872FB1C3}" type="pres">
      <dgm:prSet presAssocID="{862FE36A-3B54-4931-AAF7-77844597961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la"/>
        </a:ext>
      </dgm:extLst>
    </dgm:pt>
    <dgm:pt modelId="{DAF4B5DA-85C8-49D5-AE66-33931D239D34}" type="pres">
      <dgm:prSet presAssocID="{862FE36A-3B54-4931-AAF7-778445979613}" presName="spaceRect" presStyleCnt="0"/>
      <dgm:spPr/>
    </dgm:pt>
    <dgm:pt modelId="{710E925E-E5CF-4D2F-B141-3030B67EA4F7}" type="pres">
      <dgm:prSet presAssocID="{862FE36A-3B54-4931-AAF7-778445979613}" presName="parTx" presStyleLbl="revTx" presStyleIdx="4" presStyleCnt="6">
        <dgm:presLayoutVars>
          <dgm:chMax val="0"/>
          <dgm:chPref val="0"/>
        </dgm:presLayoutVars>
      </dgm:prSet>
      <dgm:spPr/>
    </dgm:pt>
    <dgm:pt modelId="{C5939A40-7E4A-405D-823A-B24E6527306E}" type="pres">
      <dgm:prSet presAssocID="{DBA0965F-F345-4D3C-AC8E-45B4E63452A3}" presName="sibTrans" presStyleCnt="0"/>
      <dgm:spPr/>
    </dgm:pt>
    <dgm:pt modelId="{C4ACF95F-AF32-4337-88E7-6B176A503E10}" type="pres">
      <dgm:prSet presAssocID="{0EFF1776-CA5C-4309-A708-87276A064A85}" presName="compNode" presStyleCnt="0"/>
      <dgm:spPr/>
    </dgm:pt>
    <dgm:pt modelId="{F9C1F6A0-2928-4F5D-80BA-F45FB6376E39}" type="pres">
      <dgm:prSet presAssocID="{0EFF1776-CA5C-4309-A708-87276A064A85}" presName="bgRect" presStyleLbl="bgShp" presStyleIdx="5" presStyleCnt="6" custLinFactNeighborX="161" custLinFactNeighborY="19815"/>
      <dgm:spPr/>
    </dgm:pt>
    <dgm:pt modelId="{14EDC402-A0D0-4ABC-A563-C4D4E86632B7}" type="pres">
      <dgm:prSet presAssocID="{0EFF1776-CA5C-4309-A708-87276A064A8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grama de Venn"/>
        </a:ext>
      </dgm:extLst>
    </dgm:pt>
    <dgm:pt modelId="{B75B7EAB-1426-4CA2-91E1-CB1AA3E2113B}" type="pres">
      <dgm:prSet presAssocID="{0EFF1776-CA5C-4309-A708-87276A064A85}" presName="spaceRect" presStyleCnt="0"/>
      <dgm:spPr/>
    </dgm:pt>
    <dgm:pt modelId="{84C5B314-1E53-4D59-9685-BFE3E3267910}" type="pres">
      <dgm:prSet presAssocID="{0EFF1776-CA5C-4309-A708-87276A064A85}" presName="parTx" presStyleLbl="revTx" presStyleIdx="5" presStyleCnt="6" custLinFactNeighborX="-231" custLinFactNeighborY="19815">
        <dgm:presLayoutVars>
          <dgm:chMax val="0"/>
          <dgm:chPref val="0"/>
        </dgm:presLayoutVars>
      </dgm:prSet>
      <dgm:spPr/>
    </dgm:pt>
  </dgm:ptLst>
  <dgm:cxnLst>
    <dgm:cxn modelId="{66D0D100-FB07-44A7-8ACC-C79CE174D2D7}" type="presOf" srcId="{D4503D04-C97E-4622-AE07-D0307CB3B4CA}" destId="{62F8266B-222B-4ACF-8613-2C8D6376E5BD}" srcOrd="0" destOrd="0" presId="urn:microsoft.com/office/officeart/2018/2/layout/IconVerticalSolidList#8"/>
    <dgm:cxn modelId="{9DACE70A-4FEB-433A-900C-46A1377C5716}" type="presOf" srcId="{AAC263CB-8256-4B03-92FE-1622698FB3E9}" destId="{30E9CA6C-A0F7-4BE8-9B77-EE5C9EF005B7}" srcOrd="0" destOrd="0" presId="urn:microsoft.com/office/officeart/2018/2/layout/IconVerticalSolidList#8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AFE0042D-F8CA-4F9C-B780-65750DC87CEC}" type="presOf" srcId="{76D56F19-2708-49DB-8F92-D8AC45F23A9A}" destId="{F2EA86B5-8AF6-40E0-BDDB-512587036C8B}" srcOrd="0" destOrd="0" presId="urn:microsoft.com/office/officeart/2018/2/layout/IconVerticalSolidList#8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F236B04A-0845-45D6-B99A-98DBB252074F}" type="presOf" srcId="{4E8D2E69-0173-4BD3-B96A-7A9C5DD12B47}" destId="{4258831D-960B-4D2D-A65E-513B92084C01}" srcOrd="0" destOrd="0" presId="urn:microsoft.com/office/officeart/2018/2/layout/IconVerticalSolidList#8"/>
    <dgm:cxn modelId="{6321256B-D8F6-45B6-9245-9A874FD59574}" type="presOf" srcId="{0EFF1776-CA5C-4309-A708-87276A064A85}" destId="{84C5B314-1E53-4D59-9685-BFE3E3267910}" srcOrd="0" destOrd="0" presId="urn:microsoft.com/office/officeart/2018/2/layout/IconVerticalSolidList#8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CE0F7C94-8FD3-4B3B-BF58-E43D0BCF9E17}" type="presOf" srcId="{862FE36A-3B54-4931-AAF7-778445979613}" destId="{710E925E-E5CF-4D2F-B141-3030B67EA4F7}" srcOrd="0" destOrd="0" presId="urn:microsoft.com/office/officeart/2018/2/layout/IconVerticalSolidList#8"/>
    <dgm:cxn modelId="{F248DBAE-9D9B-462B-998C-1322E596929F}" type="presOf" srcId="{93A6A030-ABAB-4EFA-B539-0FDB3E07C1EF}" destId="{ECA97BE5-E798-4AEE-9404-4E43192F5136}" srcOrd="0" destOrd="0" presId="urn:microsoft.com/office/officeart/2018/2/layout/IconVerticalSolidList#8"/>
    <dgm:cxn modelId="{2220B7B8-6E25-4D52-ADBA-C15B69C3EEE9}" srcId="{D4503D04-C97E-4622-AE07-D0307CB3B4CA}" destId="{0EFF1776-CA5C-4309-A708-87276A064A85}" srcOrd="5" destOrd="0" parTransId="{3EB13948-E237-4AA8-8609-9F22FC5E66FC}" sibTransId="{9E5CD7CD-0970-42DE-AAEA-2D4E69719AF5}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D99D75E9-8A6A-45CF-9851-0029DC109C25}" srcId="{D4503D04-C97E-4622-AE07-D0307CB3B4CA}" destId="{862FE36A-3B54-4931-AAF7-778445979613}" srcOrd="4" destOrd="0" parTransId="{BB11CF29-5F1C-407E-AF17-463829E6E7F2}" sibTransId="{DBA0965F-F345-4D3C-AC8E-45B4E63452A3}"/>
    <dgm:cxn modelId="{8CA5002F-95FA-436B-966F-7B8BA099F8C0}" type="presParOf" srcId="{62F8266B-222B-4ACF-8613-2C8D6376E5BD}" destId="{34FD8F56-D6B7-417A-923A-010E4B5FF0CD}" srcOrd="0" destOrd="0" presId="urn:microsoft.com/office/officeart/2018/2/layout/IconVerticalSolidList#8"/>
    <dgm:cxn modelId="{3E84FCFB-F2E6-496C-9124-8BCCBAF7581E}" type="presParOf" srcId="{34FD8F56-D6B7-417A-923A-010E4B5FF0CD}" destId="{08450877-B8C0-4FE2-B6DB-B88F20C8574C}" srcOrd="0" destOrd="0" presId="urn:microsoft.com/office/officeart/2018/2/layout/IconVerticalSolidList#8"/>
    <dgm:cxn modelId="{5AAB9D67-2058-4B02-ACAE-9010504CFA8D}" type="presParOf" srcId="{34FD8F56-D6B7-417A-923A-010E4B5FF0CD}" destId="{BB7E5F84-64F2-4718-BACC-301BBCDC9D3A}" srcOrd="1" destOrd="0" presId="urn:microsoft.com/office/officeart/2018/2/layout/IconVerticalSolidList#8"/>
    <dgm:cxn modelId="{60640685-0CF7-48C8-A8EF-553779FD445D}" type="presParOf" srcId="{34FD8F56-D6B7-417A-923A-010E4B5FF0CD}" destId="{D7E1920B-5F09-4283-BAA8-B0012E66F14A}" srcOrd="2" destOrd="0" presId="urn:microsoft.com/office/officeart/2018/2/layout/IconVerticalSolidList#8"/>
    <dgm:cxn modelId="{6FE12CDB-D070-4C97-8AE1-997533C4A8AB}" type="presParOf" srcId="{34FD8F56-D6B7-417A-923A-010E4B5FF0CD}" destId="{30E9CA6C-A0F7-4BE8-9B77-EE5C9EF005B7}" srcOrd="3" destOrd="0" presId="urn:microsoft.com/office/officeart/2018/2/layout/IconVerticalSolidList#8"/>
    <dgm:cxn modelId="{89F45104-A3AE-4AA5-8376-E3E54E87635B}" type="presParOf" srcId="{62F8266B-222B-4ACF-8613-2C8D6376E5BD}" destId="{75497209-36D8-474C-9F50-43B26DAE367B}" srcOrd="1" destOrd="0" presId="urn:microsoft.com/office/officeart/2018/2/layout/IconVerticalSolidList#8"/>
    <dgm:cxn modelId="{F53E1E41-AFBD-4F42-B954-620893A507D2}" type="presParOf" srcId="{62F8266B-222B-4ACF-8613-2C8D6376E5BD}" destId="{FB1D870E-AB7C-40E3-AA7F-3EC612E6F71C}" srcOrd="2" destOrd="0" presId="urn:microsoft.com/office/officeart/2018/2/layout/IconVerticalSolidList#8"/>
    <dgm:cxn modelId="{ECA76847-5AC0-4769-B961-BD6FBFA2D2F3}" type="presParOf" srcId="{FB1D870E-AB7C-40E3-AA7F-3EC612E6F71C}" destId="{B9A40EDB-694E-464C-8356-AEE8787842F2}" srcOrd="0" destOrd="0" presId="urn:microsoft.com/office/officeart/2018/2/layout/IconVerticalSolidList#8"/>
    <dgm:cxn modelId="{E9875D05-A2CA-4949-A0EC-E659F0F81F59}" type="presParOf" srcId="{FB1D870E-AB7C-40E3-AA7F-3EC612E6F71C}" destId="{8B8D9FA1-74BB-4EA5-B65F-49B870DCE4EB}" srcOrd="1" destOrd="0" presId="urn:microsoft.com/office/officeart/2018/2/layout/IconVerticalSolidList#8"/>
    <dgm:cxn modelId="{F5076418-1870-49C0-A665-417CB498B6D1}" type="presParOf" srcId="{FB1D870E-AB7C-40E3-AA7F-3EC612E6F71C}" destId="{FE35795C-E288-448C-BF98-006011EF35C1}" srcOrd="2" destOrd="0" presId="urn:microsoft.com/office/officeart/2018/2/layout/IconVerticalSolidList#8"/>
    <dgm:cxn modelId="{8B6CAA02-B9CA-4F7C-A2C4-A376BC49C448}" type="presParOf" srcId="{FB1D870E-AB7C-40E3-AA7F-3EC612E6F71C}" destId="{4258831D-960B-4D2D-A65E-513B92084C01}" srcOrd="3" destOrd="0" presId="urn:microsoft.com/office/officeart/2018/2/layout/IconVerticalSolidList#8"/>
    <dgm:cxn modelId="{E0C19E8F-4424-498D-BF7E-0A0F0C17D704}" type="presParOf" srcId="{62F8266B-222B-4ACF-8613-2C8D6376E5BD}" destId="{4849AED6-7C24-47EC-B39A-6EC2169AAAEC}" srcOrd="3" destOrd="0" presId="urn:microsoft.com/office/officeart/2018/2/layout/IconVerticalSolidList#8"/>
    <dgm:cxn modelId="{ACAF17C3-08FB-4404-A101-25BA91958FE3}" type="presParOf" srcId="{62F8266B-222B-4ACF-8613-2C8D6376E5BD}" destId="{344EF6F7-386A-468B-9D66-8046D158DFC8}" srcOrd="4" destOrd="0" presId="urn:microsoft.com/office/officeart/2018/2/layout/IconVerticalSolidList#8"/>
    <dgm:cxn modelId="{AE175CB6-3E51-4A45-BD69-A7AF096E3CD2}" type="presParOf" srcId="{344EF6F7-386A-468B-9D66-8046D158DFC8}" destId="{9DD6C5DE-B838-492F-B4A8-49E4DE8C5CF5}" srcOrd="0" destOrd="0" presId="urn:microsoft.com/office/officeart/2018/2/layout/IconVerticalSolidList#8"/>
    <dgm:cxn modelId="{C47334AD-33FF-468C-A41A-E7D0A23484A4}" type="presParOf" srcId="{344EF6F7-386A-468B-9D66-8046D158DFC8}" destId="{3CD2D8A7-CAF8-4A2F-A324-BDF8CFA66908}" srcOrd="1" destOrd="0" presId="urn:microsoft.com/office/officeart/2018/2/layout/IconVerticalSolidList#8"/>
    <dgm:cxn modelId="{37DF411B-B4A0-44B4-B176-F8958F165CB2}" type="presParOf" srcId="{344EF6F7-386A-468B-9D66-8046D158DFC8}" destId="{343D945D-C209-4E7A-8D9B-BCF7127718D8}" srcOrd="2" destOrd="0" presId="urn:microsoft.com/office/officeart/2018/2/layout/IconVerticalSolidList#8"/>
    <dgm:cxn modelId="{43DACBA9-774B-4E88-8510-9265E34E50FA}" type="presParOf" srcId="{344EF6F7-386A-468B-9D66-8046D158DFC8}" destId="{ECA97BE5-E798-4AEE-9404-4E43192F5136}" srcOrd="3" destOrd="0" presId="urn:microsoft.com/office/officeart/2018/2/layout/IconVerticalSolidList#8"/>
    <dgm:cxn modelId="{0C339883-B66B-4487-B66D-1AA832FF598B}" type="presParOf" srcId="{62F8266B-222B-4ACF-8613-2C8D6376E5BD}" destId="{C890CB11-26D0-4233-A3B2-FE616B33A810}" srcOrd="5" destOrd="0" presId="urn:microsoft.com/office/officeart/2018/2/layout/IconVerticalSolidList#8"/>
    <dgm:cxn modelId="{0616937D-6FCD-4AA3-A503-BCBE4DCE75B1}" type="presParOf" srcId="{62F8266B-222B-4ACF-8613-2C8D6376E5BD}" destId="{25E7A08B-6A02-49D1-8C9D-FCE9C92A1AC5}" srcOrd="6" destOrd="0" presId="urn:microsoft.com/office/officeart/2018/2/layout/IconVerticalSolidList#8"/>
    <dgm:cxn modelId="{B186621D-A046-462B-BB0C-6236267E563B}" type="presParOf" srcId="{25E7A08B-6A02-49D1-8C9D-FCE9C92A1AC5}" destId="{984F7435-4B4C-47D4-B03E-CC8917BDBDBB}" srcOrd="0" destOrd="0" presId="urn:microsoft.com/office/officeart/2018/2/layout/IconVerticalSolidList#8"/>
    <dgm:cxn modelId="{F52693A5-0CDF-426A-86AB-E12EC26F0A8F}" type="presParOf" srcId="{25E7A08B-6A02-49D1-8C9D-FCE9C92A1AC5}" destId="{D3271400-E9D7-4481-8E98-7952ACC542C2}" srcOrd="1" destOrd="0" presId="urn:microsoft.com/office/officeart/2018/2/layout/IconVerticalSolidList#8"/>
    <dgm:cxn modelId="{A0E86A54-FEE6-445C-A5D8-E1BEB46BF402}" type="presParOf" srcId="{25E7A08B-6A02-49D1-8C9D-FCE9C92A1AC5}" destId="{3EB25EBA-A880-4DC7-908E-0568144BFBD1}" srcOrd="2" destOrd="0" presId="urn:microsoft.com/office/officeart/2018/2/layout/IconVerticalSolidList#8"/>
    <dgm:cxn modelId="{249C530D-BDAF-40DC-B153-C1C13BE8F861}" type="presParOf" srcId="{25E7A08B-6A02-49D1-8C9D-FCE9C92A1AC5}" destId="{F2EA86B5-8AF6-40E0-BDDB-512587036C8B}" srcOrd="3" destOrd="0" presId="urn:microsoft.com/office/officeart/2018/2/layout/IconVerticalSolidList#8"/>
    <dgm:cxn modelId="{5E50017C-36B3-45B8-B5CD-59314ACDEBA3}" type="presParOf" srcId="{62F8266B-222B-4ACF-8613-2C8D6376E5BD}" destId="{1F4FA562-CD17-4CB1-9A4D-1F0717F75D0A}" srcOrd="7" destOrd="0" presId="urn:microsoft.com/office/officeart/2018/2/layout/IconVerticalSolidList#8"/>
    <dgm:cxn modelId="{50BB37B2-7B3F-4733-A1C7-6CE5AFF950F9}" type="presParOf" srcId="{62F8266B-222B-4ACF-8613-2C8D6376E5BD}" destId="{59F1DCC6-3448-4B09-AADE-9AB24FDEFAC3}" srcOrd="8" destOrd="0" presId="urn:microsoft.com/office/officeart/2018/2/layout/IconVerticalSolidList#8"/>
    <dgm:cxn modelId="{3A039016-7C8C-4172-961F-85DA6869BD03}" type="presParOf" srcId="{59F1DCC6-3448-4B09-AADE-9AB24FDEFAC3}" destId="{77A3DC48-B186-47AC-9C15-782EA19242E1}" srcOrd="0" destOrd="0" presId="urn:microsoft.com/office/officeart/2018/2/layout/IconVerticalSolidList#8"/>
    <dgm:cxn modelId="{A879BFCB-C817-4DE7-8AAC-C817507CD59A}" type="presParOf" srcId="{59F1DCC6-3448-4B09-AADE-9AB24FDEFAC3}" destId="{CFF9595B-6704-4774-AE28-F463872FB1C3}" srcOrd="1" destOrd="0" presId="urn:microsoft.com/office/officeart/2018/2/layout/IconVerticalSolidList#8"/>
    <dgm:cxn modelId="{3A95BAA1-879A-4C21-A712-C72BFE78BB86}" type="presParOf" srcId="{59F1DCC6-3448-4B09-AADE-9AB24FDEFAC3}" destId="{DAF4B5DA-85C8-49D5-AE66-33931D239D34}" srcOrd="2" destOrd="0" presId="urn:microsoft.com/office/officeart/2018/2/layout/IconVerticalSolidList#8"/>
    <dgm:cxn modelId="{E9504D23-CBD9-488D-9E91-33C5D3A8E5DC}" type="presParOf" srcId="{59F1DCC6-3448-4B09-AADE-9AB24FDEFAC3}" destId="{710E925E-E5CF-4D2F-B141-3030B67EA4F7}" srcOrd="3" destOrd="0" presId="urn:microsoft.com/office/officeart/2018/2/layout/IconVerticalSolidList#8"/>
    <dgm:cxn modelId="{7AF3A350-498A-483B-B325-9DC3611E43AC}" type="presParOf" srcId="{62F8266B-222B-4ACF-8613-2C8D6376E5BD}" destId="{C5939A40-7E4A-405D-823A-B24E6527306E}" srcOrd="9" destOrd="0" presId="urn:microsoft.com/office/officeart/2018/2/layout/IconVerticalSolidList#8"/>
    <dgm:cxn modelId="{8A827CD8-25BC-4B8B-8D9C-1B5D17B5FB13}" type="presParOf" srcId="{62F8266B-222B-4ACF-8613-2C8D6376E5BD}" destId="{C4ACF95F-AF32-4337-88E7-6B176A503E10}" srcOrd="10" destOrd="0" presId="urn:microsoft.com/office/officeart/2018/2/layout/IconVerticalSolidList#8"/>
    <dgm:cxn modelId="{2CD2C80E-9E66-4BC1-A612-0FB0795EFA00}" type="presParOf" srcId="{C4ACF95F-AF32-4337-88E7-6B176A503E10}" destId="{F9C1F6A0-2928-4F5D-80BA-F45FB6376E39}" srcOrd="0" destOrd="0" presId="urn:microsoft.com/office/officeart/2018/2/layout/IconVerticalSolidList#8"/>
    <dgm:cxn modelId="{C6A4D05B-D654-40BF-B678-33A93065B3A5}" type="presParOf" srcId="{C4ACF95F-AF32-4337-88E7-6B176A503E10}" destId="{14EDC402-A0D0-4ABC-A563-C4D4E86632B7}" srcOrd="1" destOrd="0" presId="urn:microsoft.com/office/officeart/2018/2/layout/IconVerticalSolidList#8"/>
    <dgm:cxn modelId="{91EC580C-4C15-4449-A078-75AFB8985962}" type="presParOf" srcId="{C4ACF95F-AF32-4337-88E7-6B176A503E10}" destId="{B75B7EAB-1426-4CA2-91E1-CB1AA3E2113B}" srcOrd="2" destOrd="0" presId="urn:microsoft.com/office/officeart/2018/2/layout/IconVerticalSolidList#8"/>
    <dgm:cxn modelId="{81099779-AE1B-439C-90AC-D1437F077ACB}" type="presParOf" srcId="{C4ACF95F-AF32-4337-88E7-6B176A503E10}" destId="{84C5B314-1E53-4D59-9685-BFE3E3267910}" srcOrd="3" destOrd="0" presId="urn:microsoft.com/office/officeart/2018/2/layout/IconVerticalSolidList#8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50877-B8C0-4FE2-B6DB-B88F20C8574C}">
      <dsp:nvSpPr>
        <dsp:cNvPr id="0" name=""/>
        <dsp:cNvSpPr/>
      </dsp:nvSpPr>
      <dsp:spPr>
        <a:xfrm>
          <a:off x="0" y="1767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E5F84-64F2-4718-BACC-301BBCDC9D3A}">
      <dsp:nvSpPr>
        <dsp:cNvPr id="0" name=""/>
        <dsp:cNvSpPr/>
      </dsp:nvSpPr>
      <dsp:spPr>
        <a:xfrm>
          <a:off x="264480" y="182410"/>
          <a:ext cx="414176" cy="41417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9CA6C-A0F7-4BE8-9B77-EE5C9EF005B7}">
      <dsp:nvSpPr>
        <dsp:cNvPr id="0" name=""/>
        <dsp:cNvSpPr/>
      </dsp:nvSpPr>
      <dsp:spPr>
        <a:xfrm>
          <a:off x="869770" y="1767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rtlCol="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CONTEXTO DE LA ORGANIZACIÓN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770" y="1767"/>
        <a:ext cx="4218439" cy="753048"/>
      </dsp:txXfrm>
    </dsp:sp>
    <dsp:sp modelId="{B9A40EDB-694E-464C-8356-AEE8787842F2}">
      <dsp:nvSpPr>
        <dsp:cNvPr id="0" name=""/>
        <dsp:cNvSpPr/>
      </dsp:nvSpPr>
      <dsp:spPr>
        <a:xfrm>
          <a:off x="0" y="943077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-81312"/>
            <a:satOff val="-1935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D9FA1-74BB-4EA5-B65F-49B870DCE4EB}">
      <dsp:nvSpPr>
        <dsp:cNvPr id="0" name=""/>
        <dsp:cNvSpPr/>
      </dsp:nvSpPr>
      <dsp:spPr>
        <a:xfrm>
          <a:off x="227797" y="1112513"/>
          <a:ext cx="414176" cy="41417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8831D-960B-4D2D-A65E-513B92084C01}">
      <dsp:nvSpPr>
        <dsp:cNvPr id="0" name=""/>
        <dsp:cNvSpPr/>
      </dsp:nvSpPr>
      <dsp:spPr>
        <a:xfrm>
          <a:off x="869770" y="943077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rtlCol="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LIDERAZGO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770" y="943077"/>
        <a:ext cx="4218439" cy="753048"/>
      </dsp:txXfrm>
    </dsp:sp>
    <dsp:sp modelId="{9DD6C5DE-B838-492F-B4A8-49E4DE8C5CF5}">
      <dsp:nvSpPr>
        <dsp:cNvPr id="0" name=""/>
        <dsp:cNvSpPr/>
      </dsp:nvSpPr>
      <dsp:spPr>
        <a:xfrm>
          <a:off x="0" y="1884388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-162624"/>
            <a:satOff val="-3870"/>
            <a:lumOff val="-23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2D8A7-CAF8-4A2F-A324-BDF8CFA66908}">
      <dsp:nvSpPr>
        <dsp:cNvPr id="0" name=""/>
        <dsp:cNvSpPr/>
      </dsp:nvSpPr>
      <dsp:spPr>
        <a:xfrm>
          <a:off x="227797" y="2053824"/>
          <a:ext cx="414176" cy="41417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97BE5-E798-4AEE-9404-4E43192F5136}">
      <dsp:nvSpPr>
        <dsp:cNvPr id="0" name=""/>
        <dsp:cNvSpPr/>
      </dsp:nvSpPr>
      <dsp:spPr>
        <a:xfrm>
          <a:off x="869770" y="1884388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rtlCol="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PLANIFICACIÓN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770" y="1884388"/>
        <a:ext cx="4218439" cy="753048"/>
      </dsp:txXfrm>
    </dsp:sp>
    <dsp:sp modelId="{984F7435-4B4C-47D4-B03E-CC8917BDBDBB}">
      <dsp:nvSpPr>
        <dsp:cNvPr id="0" name=""/>
        <dsp:cNvSpPr/>
      </dsp:nvSpPr>
      <dsp:spPr>
        <a:xfrm>
          <a:off x="0" y="2825699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-243935"/>
            <a:satOff val="-5804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71400-E9D7-4481-8E98-7952ACC542C2}">
      <dsp:nvSpPr>
        <dsp:cNvPr id="0" name=""/>
        <dsp:cNvSpPr/>
      </dsp:nvSpPr>
      <dsp:spPr>
        <a:xfrm>
          <a:off x="227797" y="2995134"/>
          <a:ext cx="414176" cy="414176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A86B5-8AF6-40E0-BDDB-512587036C8B}">
      <dsp:nvSpPr>
        <dsp:cNvPr id="0" name=""/>
        <dsp:cNvSpPr/>
      </dsp:nvSpPr>
      <dsp:spPr>
        <a:xfrm>
          <a:off x="869770" y="2825699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rtlCol="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EVALUACIÓN DE DESEMPEÑO Y MEJORA DEL SISTEMA DE GESTIÓN DE I+D+i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770" y="2825699"/>
        <a:ext cx="4218439" cy="753048"/>
      </dsp:txXfrm>
    </dsp:sp>
    <dsp:sp modelId="{77A3DC48-B186-47AC-9C15-782EA19242E1}">
      <dsp:nvSpPr>
        <dsp:cNvPr id="0" name=""/>
        <dsp:cNvSpPr/>
      </dsp:nvSpPr>
      <dsp:spPr>
        <a:xfrm>
          <a:off x="0" y="3847021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-325247"/>
            <a:satOff val="-7739"/>
            <a:lumOff val="-47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9595B-6704-4774-AE28-F463872FB1C3}">
      <dsp:nvSpPr>
        <dsp:cNvPr id="0" name=""/>
        <dsp:cNvSpPr/>
      </dsp:nvSpPr>
      <dsp:spPr>
        <a:xfrm>
          <a:off x="227797" y="3936445"/>
          <a:ext cx="414176" cy="4141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E925E-E5CF-4D2F-B141-3030B67EA4F7}">
      <dsp:nvSpPr>
        <dsp:cNvPr id="0" name=""/>
        <dsp:cNvSpPr/>
      </dsp:nvSpPr>
      <dsp:spPr>
        <a:xfrm>
          <a:off x="869770" y="3767009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SOPORTE DE LA I+D+i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9770" y="3767009"/>
        <a:ext cx="4218439" cy="753048"/>
      </dsp:txXfrm>
    </dsp:sp>
    <dsp:sp modelId="{F9C1F6A0-2928-4F5D-80BA-F45FB6376E39}">
      <dsp:nvSpPr>
        <dsp:cNvPr id="0" name=""/>
        <dsp:cNvSpPr/>
      </dsp:nvSpPr>
      <dsp:spPr>
        <a:xfrm>
          <a:off x="0" y="4710087"/>
          <a:ext cx="5088210" cy="753048"/>
        </a:xfrm>
        <a:prstGeom prst="roundRect">
          <a:avLst>
            <a:gd name="adj" fmla="val 10000"/>
          </a:avLst>
        </a:prstGeom>
        <a:solidFill>
          <a:schemeClr val="accent5">
            <a:hueOff val="-406559"/>
            <a:satOff val="-9674"/>
            <a:lumOff val="-5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DC402-A0D0-4ABC-A563-C4D4E86632B7}">
      <dsp:nvSpPr>
        <dsp:cNvPr id="0" name=""/>
        <dsp:cNvSpPr/>
      </dsp:nvSpPr>
      <dsp:spPr>
        <a:xfrm>
          <a:off x="227797" y="4877756"/>
          <a:ext cx="414176" cy="4141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5B314-1E53-4D59-9685-BFE3E3267910}">
      <dsp:nvSpPr>
        <dsp:cNvPr id="0" name=""/>
        <dsp:cNvSpPr/>
      </dsp:nvSpPr>
      <dsp:spPr>
        <a:xfrm>
          <a:off x="860026" y="4710087"/>
          <a:ext cx="4218439" cy="75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98" tIns="79698" rIns="79698" bIns="7969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PROCESOS OPERATIVOS DE LA I+D+i</a:t>
          </a:r>
          <a:endParaRPr lang="es-ES" sz="1500" b="1" kern="1200" noProof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0026" y="4710087"/>
        <a:ext cx="4218439" cy="753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#8">
  <dgm:title val="Lista sólida vertical de iconos"/>
  <dgm:desc val="Se usa para mostrar una serie de elementos visuales de arriba a abajo con texto de nivel 1 o nivel 1 y nivel 2 agrupados en una forma. Funciona mejor con iconos o imágenes pequeñas con descripciones más larga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FA5F72-8C3C-47C4-BAAE-AAD53B502F6D}" type="datetime1">
              <a:rPr lang="es-ES" smtClean="0"/>
              <a:t>29/11/2022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A8C659-3DDB-48CB-A056-6A658A161B7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4E63C5-A243-470D-8390-8C4D5E642375}" type="datetime1">
              <a:rPr lang="es-ES" smtClean="0"/>
              <a:t>29/11/2022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dirty="0"/>
              <a:t>Segundo nivel</a:t>
            </a:r>
          </a:p>
          <a:p>
            <a:pPr lvl="2" rtl="0"/>
            <a:r>
              <a:rPr lang="es-ES" dirty="0"/>
              <a:t>Tercer nivel</a:t>
            </a:r>
          </a:p>
          <a:p>
            <a:pPr lvl="3" rtl="0"/>
            <a:r>
              <a:rPr lang="es-ES" dirty="0"/>
              <a:t>Cuarto nivel</a:t>
            </a:r>
          </a:p>
          <a:p>
            <a:pPr lvl="4" rtl="0"/>
            <a:r>
              <a:rPr lang="es-ES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A004F4-F240-48F9-8AE1-486585C7F00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1499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767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565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2099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1865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784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712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9574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8357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02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096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8289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2236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2833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023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7122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168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37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7568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4568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3058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3070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3853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7023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9723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828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5804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646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3759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8705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8062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279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54901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00317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1499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3615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3975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18373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1071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3787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8377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9280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58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1088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23121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99233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7391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3538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279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4C8E5D6-E240-4AB4-B03F-F45C58F87E64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548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7980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CA004F4-F240-48F9-8AE1-486585C7F00D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90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088917-CCAE-4D7C-A02D-EE615348765B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i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1" y="1690689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D3692-D545-40A3-8F5F-282FE444CA26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1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4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6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1" name="Marcador de posición de imagen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2" y="1679576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2" name="Marcador de posición de imagen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4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3" name="Marcador de posición de imagen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6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4" name="Marcador de posición de imagen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2" y="3792079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67104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257B8-97D1-4375-8FDE-5C795BF49B30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imagen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Marcador de posición de imagen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Marcador de texto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9992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 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>
            <a:spLocks noChangeAspect="1"/>
          </p:cNvSpPr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14F41A7-CBA7-4C87-AD80-D09283B45F88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Marcador de posición de imagen 5"/>
          <p:cNvSpPr>
            <a:spLocks noGrp="1"/>
          </p:cNvSpPr>
          <p:nvPr>
            <p:ph type="pic" sz="quarter" idx="13"/>
          </p:nvPr>
        </p:nvSpPr>
        <p:spPr>
          <a:xfrm>
            <a:off x="0" y="5245130"/>
            <a:ext cx="12192000" cy="161287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0" name="Rectángulo 9"/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768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312EB9-9729-4FAD-8373-A418D3DF724C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207C4C-07E3-4EE8-9931-EEC16BF49252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70FF08-5F54-4A2C-A787-F7D6BFBFC462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5B1BDD-7000-4F3F-B9E7-17979A7FBD75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D5CFD7-B49D-4B10-8EA3-A285AD2A605F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224B15-5D30-4E4C-8F83-05B8C13D4DDB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BD9BA1-E6FD-4A95-80AB-D864C087A0FC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AFC51-B778-437C-AF2E-CFBBBFE133F8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7E9567B-DF5D-4470-94BE-7DF002E86266}" type="datetime1">
              <a:rPr lang="es-ES" noProof="0" smtClean="0"/>
              <a:t>29/11/2022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sv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21.png"/><Relationship Id="rId3" Type="http://schemas.openxmlformats.org/officeDocument/2006/relationships/image" Target="../media/image30.jp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3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2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image" Target="../media/image64.png"/><Relationship Id="rId5" Type="http://schemas.openxmlformats.org/officeDocument/2006/relationships/image" Target="../media/image22.svg"/><Relationship Id="rId10" Type="http://schemas.microsoft.com/office/2007/relationships/diagramDrawing" Target="../diagrams/drawing1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0.jp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0.jp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0.jp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30.jp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0.jp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30.jp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22.svg"/><Relationship Id="rId10" Type="http://schemas.openxmlformats.org/officeDocument/2006/relationships/image" Target="../media/image71.png"/><Relationship Id="rId4" Type="http://schemas.openxmlformats.org/officeDocument/2006/relationships/image" Target="../media/image21.png"/><Relationship Id="rId9" Type="http://schemas.openxmlformats.org/officeDocument/2006/relationships/image" Target="../media/image70.svg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cdn.www.gob.pe/uploads/document/file/1805076/Modelo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rofesionales que colaboran en una mesa en un portátil">
            <a:extLst>
              <a:ext uri="{FF2B5EF4-FFF2-40B4-BE49-F238E27FC236}">
                <a16:creationId xmlns:a16="http://schemas.microsoft.com/office/drawing/2014/main" id="{1E745F20-F130-4708-BD5A-1A4FF4BE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4982246" y="2971488"/>
            <a:ext cx="7105943" cy="2142568"/>
          </a:xfrm>
          <a:solidFill>
            <a:schemeClr val="accent2">
              <a:alpha val="54000"/>
            </a:schemeClr>
          </a:solidFill>
        </p:spPr>
        <p:txBody>
          <a:bodyPr rtlCol="0" anchor="ctr" anchorCtr="0">
            <a:normAutofit/>
          </a:bodyPr>
          <a:lstStyle/>
          <a:p>
            <a:pPr rtl="0"/>
            <a:r>
              <a:rPr lang="es-PE" sz="24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ont_450592_068f84215a5a472586dbe00e2839aa72"/>
              </a:rPr>
              <a:t>SEMINARIO: GESTIÓN DE LA INVESTIGACIÓN</a:t>
            </a:r>
          </a:p>
          <a:p>
            <a:pPr rtl="0"/>
            <a:endParaRPr lang="es-ES" sz="2400" i="1" spc="6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Logos">
            <a:extLst>
              <a:ext uri="{FF2B5EF4-FFF2-40B4-BE49-F238E27FC236}">
                <a16:creationId xmlns:a16="http://schemas.microsoft.com/office/drawing/2014/main" id="{444CF53C-2CF5-C22B-1283-D68CC7E2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849" y="79740"/>
            <a:ext cx="784859" cy="11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3ED40A3-702A-A4F7-5CDB-710167772953}"/>
              </a:ext>
            </a:extLst>
          </p:cNvPr>
          <p:cNvCxnSpPr>
            <a:cxnSpLocks/>
          </p:cNvCxnSpPr>
          <p:nvPr/>
        </p:nvCxnSpPr>
        <p:spPr>
          <a:xfrm>
            <a:off x="4856480" y="2971488"/>
            <a:ext cx="0" cy="214256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9F6A013-780C-8CEA-456F-A78D86D2EFCC}"/>
              </a:ext>
            </a:extLst>
          </p:cNvPr>
          <p:cNvSpPr txBox="1"/>
          <p:nvPr/>
        </p:nvSpPr>
        <p:spPr>
          <a:xfrm>
            <a:off x="9064121" y="278227"/>
            <a:ext cx="3125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VICERRECTORADO DE INVESTIGACIÓN</a:t>
            </a:r>
            <a:endParaRPr lang="es-PE" sz="2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EDF3A8D-9C2E-9DE6-5B53-A169BCC51E90}"/>
              </a:ext>
            </a:extLst>
          </p:cNvPr>
          <p:cNvCxnSpPr>
            <a:cxnSpLocks/>
          </p:cNvCxnSpPr>
          <p:nvPr/>
        </p:nvCxnSpPr>
        <p:spPr>
          <a:xfrm>
            <a:off x="9037121" y="343855"/>
            <a:ext cx="0" cy="64225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FC3E42E-513E-53C1-B698-AF516912E63C}"/>
              </a:ext>
            </a:extLst>
          </p:cNvPr>
          <p:cNvSpPr txBox="1"/>
          <p:nvPr/>
        </p:nvSpPr>
        <p:spPr>
          <a:xfrm>
            <a:off x="163953" y="6393460"/>
            <a:ext cx="266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de junio de 2022</a:t>
            </a:r>
            <a:endParaRPr lang="es-P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F897398-DF35-7E8A-CE07-EAFA6814230B}"/>
              </a:ext>
            </a:extLst>
          </p:cNvPr>
          <p:cNvSpPr txBox="1"/>
          <p:nvPr/>
        </p:nvSpPr>
        <p:spPr>
          <a:xfrm>
            <a:off x="5047129" y="4132263"/>
            <a:ext cx="704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NACIONAL DE LA AMAZONÍA PERUANA</a:t>
            </a:r>
            <a:endParaRPr lang="es-PE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10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5" name="Título 3">
            <a:extLst>
              <a:ext uri="{FF2B5EF4-FFF2-40B4-BE49-F238E27FC236}">
                <a16:creationId xmlns:a16="http://schemas.microsoft.com/office/drawing/2014/main" id="{2A601850-9D32-E489-4E60-9706CD992687}"/>
              </a:ext>
            </a:extLst>
          </p:cNvPr>
          <p:cNvSpPr txBox="1">
            <a:spLocks/>
          </p:cNvSpPr>
          <p:nvPr/>
        </p:nvSpPr>
        <p:spPr bwMode="ltGray">
          <a:xfrm>
            <a:off x="289066" y="3745931"/>
            <a:ext cx="2993021" cy="454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AGRUPAMIENTO 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0E6241B9-F901-0FBA-6DA9-8DDDFB7F7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872605"/>
              </p:ext>
            </p:extLst>
          </p:nvPr>
        </p:nvGraphicFramePr>
        <p:xfrm>
          <a:off x="3568753" y="1006299"/>
          <a:ext cx="8533212" cy="51502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98962">
                  <a:extLst>
                    <a:ext uri="{9D8B030D-6E8A-4147-A177-3AD203B41FA5}">
                      <a16:colId xmlns:a16="http://schemas.microsoft.com/office/drawing/2014/main" val="2856135573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1540877949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1592943344"/>
                    </a:ext>
                  </a:extLst>
                </a:gridCol>
                <a:gridCol w="1787850">
                  <a:extLst>
                    <a:ext uri="{9D8B030D-6E8A-4147-A177-3AD203B41FA5}">
                      <a16:colId xmlns:a16="http://schemas.microsoft.com/office/drawing/2014/main" val="2698879019"/>
                    </a:ext>
                  </a:extLst>
                </a:gridCol>
              </a:tblGrid>
              <a:tr h="441085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Indicador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Periodo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Categorización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Puntaje máximo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018624"/>
                  </a:ext>
                </a:extLst>
              </a:tr>
              <a:tr h="359179">
                <a:tc rowSpan="3">
                  <a:txBody>
                    <a:bodyPr/>
                    <a:lstStyle/>
                    <a:p>
                      <a:pPr algn="l"/>
                      <a:r>
                        <a:rPr lang="es-PE" sz="1400" dirty="0"/>
                        <a:t>Cantidad de documentos científicos citables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2018-2020</a:t>
                      </a:r>
                    </a:p>
                    <a:p>
                      <a:pPr algn="ctr"/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Menor a 50</a:t>
                      </a:r>
                      <a:endParaRPr lang="es-P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1</a:t>
                      </a:r>
                      <a:endParaRPr lang="es-P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592440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 50 a 99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2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359883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 100 a más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3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94558"/>
                  </a:ext>
                </a:extLst>
              </a:tr>
              <a:tr h="359179">
                <a:tc rowSpan="3">
                  <a:txBody>
                    <a:bodyPr/>
                    <a:lstStyle/>
                    <a:p>
                      <a:pPr algn="l"/>
                      <a:r>
                        <a:rPr lang="es-PE" sz="1400" dirty="0"/>
                        <a:t>Porcentaje de publicaciones en revistas Q1 + Porcentaje de Publicaciones en revistas Q2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2018-2020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Menor a 20%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991006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 20% - 40%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1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30593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Mayo a 40%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2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170666"/>
                  </a:ext>
                </a:extLst>
              </a:tr>
              <a:tr h="359179">
                <a:tc rowSpan="3">
                  <a:txBody>
                    <a:bodyPr/>
                    <a:lstStyle/>
                    <a:p>
                      <a:pPr algn="l"/>
                      <a:r>
                        <a:rPr lang="es-PE" sz="1400" dirty="0"/>
                        <a:t>Índice H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2016-2020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Menor a 5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917685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 5 a 10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1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376422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Mayor a 10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2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994466"/>
                  </a:ext>
                </a:extLst>
              </a:tr>
              <a:tr h="359179">
                <a:tc rowSpan="3">
                  <a:txBody>
                    <a:bodyPr/>
                    <a:lstStyle/>
                    <a:p>
                      <a:pPr algn="l"/>
                      <a:r>
                        <a:rPr lang="es-PE" sz="1400" dirty="0"/>
                        <a:t>Investigadores Renacyt / 1000 estudiantes</a:t>
                      </a:r>
                    </a:p>
                    <a:p>
                      <a:pPr algn="l"/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2021-1</a:t>
                      </a:r>
                    </a:p>
                    <a:p>
                      <a:pPr algn="ctr"/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Menor a 6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970"/>
                  </a:ext>
                </a:extLst>
              </a:tr>
              <a:tr h="359179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 6 a 10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1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664787"/>
                  </a:ext>
                </a:extLst>
              </a:tr>
              <a:tr h="398985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Mayor a 10 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2</a:t>
                      </a:r>
                      <a:endParaRPr lang="es-PE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655276"/>
                  </a:ext>
                </a:extLst>
              </a:tr>
              <a:tr h="359179">
                <a:tc gridSpan="3">
                  <a:txBody>
                    <a:bodyPr/>
                    <a:lstStyle/>
                    <a:p>
                      <a:pPr algn="ctr"/>
                      <a:r>
                        <a:rPr lang="es-419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PUNTAJE TOTAL MÁXIMO</a:t>
                      </a:r>
                      <a:endParaRPr lang="es-PE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puntos</a:t>
                      </a:r>
                      <a:endParaRPr lang="es-PE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437641"/>
                  </a:ext>
                </a:extLst>
              </a:tr>
            </a:tbl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6F63BD3A-52A2-728F-7E10-D46DF24E23D5}"/>
              </a:ext>
            </a:extLst>
          </p:cNvPr>
          <p:cNvSpPr txBox="1"/>
          <p:nvPr/>
        </p:nvSpPr>
        <p:spPr>
          <a:xfrm>
            <a:off x="8795411" y="6187831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FBCB72-0093-692B-9AA0-9B756CCD27D7}"/>
              </a:ext>
            </a:extLst>
          </p:cNvPr>
          <p:cNvSpPr txBox="1"/>
          <p:nvPr/>
        </p:nvSpPr>
        <p:spPr>
          <a:xfrm>
            <a:off x="289066" y="4439223"/>
            <a:ext cx="3189652" cy="772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GRUPO A 	 ------------ 	4 - 9 Puntos</a:t>
            </a:r>
          </a:p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GRUPO B 	 ------------ 	0 - 3 Puntos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D996A32-C697-4520-8DA0-C07BD55B0E6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0" name="Picture 2" descr="Logos">
              <a:extLst>
                <a:ext uri="{FF2B5EF4-FFF2-40B4-BE49-F238E27FC236}">
                  <a16:creationId xmlns:a16="http://schemas.microsoft.com/office/drawing/2014/main" id="{96631C9B-C62D-4399-B21E-4DC6D80DA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C1FEAA2-8524-4419-ACEA-FF01358EC66A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E2F837DE-DCC3-4FFA-8920-67CF53058B25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764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11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5" name="Título 3">
            <a:extLst>
              <a:ext uri="{FF2B5EF4-FFF2-40B4-BE49-F238E27FC236}">
                <a16:creationId xmlns:a16="http://schemas.microsoft.com/office/drawing/2014/main" id="{2A601850-9D32-E489-4E60-9706CD992687}"/>
              </a:ext>
            </a:extLst>
          </p:cNvPr>
          <p:cNvSpPr txBox="1">
            <a:spLocks/>
          </p:cNvSpPr>
          <p:nvPr/>
        </p:nvSpPr>
        <p:spPr bwMode="ltGray">
          <a:xfrm>
            <a:off x="387381" y="2689223"/>
            <a:ext cx="2993021" cy="454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LÍNEAS DE ACCIÓN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F63BD3A-52A2-728F-7E10-D46DF24E23D5}"/>
              </a:ext>
            </a:extLst>
          </p:cNvPr>
          <p:cNvSpPr txBox="1"/>
          <p:nvPr/>
        </p:nvSpPr>
        <p:spPr>
          <a:xfrm>
            <a:off x="8795411" y="6187831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FBCB72-0093-692B-9AA0-9B756CCD27D7}"/>
              </a:ext>
            </a:extLst>
          </p:cNvPr>
          <p:cNvSpPr txBox="1"/>
          <p:nvPr/>
        </p:nvSpPr>
        <p:spPr>
          <a:xfrm>
            <a:off x="121919" y="3222074"/>
            <a:ext cx="3671945" cy="966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GRUPO A ------------ Línea 1 y 2</a:t>
            </a:r>
          </a:p>
          <a:p>
            <a:pPr algn="just" fontAlgn="base">
              <a:lnSpc>
                <a:spcPct val="170000"/>
              </a:lnSpc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GRUPO B  ------------ Línea 1 </a:t>
            </a: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id="{F7124899-DB08-DDC8-41B2-26D0A668EB7C}"/>
              </a:ext>
            </a:extLst>
          </p:cNvPr>
          <p:cNvSpPr txBox="1">
            <a:spLocks/>
          </p:cNvSpPr>
          <p:nvPr/>
        </p:nvSpPr>
        <p:spPr bwMode="white">
          <a:xfrm>
            <a:off x="4017772" y="2403347"/>
            <a:ext cx="8052308" cy="34073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10000"/>
              </a:lnSpc>
              <a:buNone/>
            </a:pPr>
            <a:r>
              <a:rPr lang="es-PE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Línea de acción 1</a:t>
            </a: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: Mejora de capacidades y recursos para la gestión de la I+D+i</a:t>
            </a:r>
          </a:p>
          <a:p>
            <a:pPr marL="0" indent="0" algn="just" fontAlgn="base">
              <a:lnSpc>
                <a:spcPct val="110000"/>
              </a:lnSpc>
              <a:buNone/>
            </a:pPr>
            <a:endParaRPr lang="es-P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World" panose="020B0500040000020004" pitchFamily="34" charset="0"/>
              <a:cs typeface="Helvetica World" panose="020B0500040000020004" pitchFamily="34" charset="0"/>
            </a:endParaRPr>
          </a:p>
          <a:p>
            <a:pPr marL="0" indent="0" algn="just" fontAlgn="base">
              <a:lnSpc>
                <a:spcPct val="110000"/>
              </a:lnSpc>
              <a:buNone/>
            </a:pPr>
            <a:r>
              <a:rPr lang="es-PE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Línea de acción 2</a:t>
            </a: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: Sistemas de información interoperables y sostenibles</a:t>
            </a:r>
          </a:p>
          <a:p>
            <a:pPr marL="0" indent="0" algn="just" fontAlgn="base">
              <a:lnSpc>
                <a:spcPct val="110000"/>
              </a:lnSpc>
              <a:buNone/>
            </a:pPr>
            <a:endParaRPr lang="es-P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  <p:sp>
        <p:nvSpPr>
          <p:cNvPr id="20" name="objeto 5" descr="Rectángulo beige">
            <a:extLst>
              <a:ext uri="{FF2B5EF4-FFF2-40B4-BE49-F238E27FC236}">
                <a16:creationId xmlns:a16="http://schemas.microsoft.com/office/drawing/2014/main" id="{421D2246-AC58-C1ED-73CE-379714BC80D2}"/>
              </a:ext>
            </a:extLst>
          </p:cNvPr>
          <p:cNvSpPr/>
          <p:nvPr/>
        </p:nvSpPr>
        <p:spPr bwMode="white">
          <a:xfrm rot="5400000" flipV="1">
            <a:off x="2582029" y="3633978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261BD43-64AB-4D2D-80E0-CF0C4D5BB8B0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2" name="Picture 2" descr="Logos">
              <a:extLst>
                <a:ext uri="{FF2B5EF4-FFF2-40B4-BE49-F238E27FC236}">
                  <a16:creationId xmlns:a16="http://schemas.microsoft.com/office/drawing/2014/main" id="{B134BB30-D7DE-499F-8D22-22B235CC8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698179C-2CD5-43C0-B032-32CB4826EB0B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E9508C9-13D6-4DE1-8298-FC5F5EB412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276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12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9" name="Picture 2" descr="Logos">
            <a:extLst>
              <a:ext uri="{FF2B5EF4-FFF2-40B4-BE49-F238E27FC236}">
                <a16:creationId xmlns:a16="http://schemas.microsoft.com/office/drawing/2014/main" id="{56C88B67-5855-3FF9-1DA4-99A537B5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" y="2284301"/>
            <a:ext cx="2020447" cy="3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 descr="Libros">
            <a:extLst>
              <a:ext uri="{FF2B5EF4-FFF2-40B4-BE49-F238E27FC236}">
                <a16:creationId xmlns:a16="http://schemas.microsoft.com/office/drawing/2014/main" id="{6E011488-585B-A8A3-66A2-12A4B140C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5920" y="3558061"/>
            <a:ext cx="1275080" cy="1275080"/>
          </a:xfrm>
          <a:prstGeom prst="rect">
            <a:avLst/>
          </a:prstGeom>
        </p:spPr>
      </p:pic>
      <p:pic>
        <p:nvPicPr>
          <p:cNvPr id="26" name="Gráfico 25" descr="Grupo de mujeres">
            <a:extLst>
              <a:ext uri="{FF2B5EF4-FFF2-40B4-BE49-F238E27FC236}">
                <a16:creationId xmlns:a16="http://schemas.microsoft.com/office/drawing/2014/main" id="{CEDCDDE8-401D-5A51-821E-D1CFEE77B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9313" y="4891214"/>
            <a:ext cx="1465740" cy="1465740"/>
          </a:xfrm>
          <a:prstGeom prst="rect">
            <a:avLst/>
          </a:prstGeom>
        </p:spPr>
      </p:pic>
      <p:pic>
        <p:nvPicPr>
          <p:cNvPr id="30" name="Gráfico 29" descr="Bombilla y engranaje">
            <a:extLst>
              <a:ext uri="{FF2B5EF4-FFF2-40B4-BE49-F238E27FC236}">
                <a16:creationId xmlns:a16="http://schemas.microsoft.com/office/drawing/2014/main" id="{DA991DF6-C029-AECF-AF3E-F4F32C51B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9111" y="1853047"/>
            <a:ext cx="1360419" cy="1360419"/>
          </a:xfrm>
          <a:prstGeom prst="rect">
            <a:avLst/>
          </a:prstGeom>
        </p:spPr>
      </p:pic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1A7FD99-EAB8-C33E-6298-9698A6159DC6}"/>
              </a:ext>
            </a:extLst>
          </p:cNvPr>
          <p:cNvSpPr txBox="1">
            <a:spLocks/>
          </p:cNvSpPr>
          <p:nvPr/>
        </p:nvSpPr>
        <p:spPr bwMode="white">
          <a:xfrm>
            <a:off x="4102501" y="2391587"/>
            <a:ext cx="5637718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Primer Diagnostico de la I+D+i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921E1754-17C8-B28C-FBBA-FC69BBE37DDC}"/>
              </a:ext>
            </a:extLst>
          </p:cNvPr>
          <p:cNvSpPr txBox="1">
            <a:spLocks/>
          </p:cNvSpPr>
          <p:nvPr/>
        </p:nvSpPr>
        <p:spPr bwMode="white">
          <a:xfrm>
            <a:off x="4060661" y="3931722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Propuesta del plan a implementar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7E60A535-E0F8-C21A-8010-698E02E92DE2}"/>
              </a:ext>
            </a:extLst>
          </p:cNvPr>
          <p:cNvSpPr txBox="1">
            <a:spLocks/>
          </p:cNvSpPr>
          <p:nvPr/>
        </p:nvSpPr>
        <p:spPr bwMode="white">
          <a:xfrm>
            <a:off x="4568446" y="5456199"/>
            <a:ext cx="4885349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Equipo técnico UNAP 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9DB1E5B7-55D8-6AAD-F547-DAA16FF8FF15}"/>
              </a:ext>
            </a:extLst>
          </p:cNvPr>
          <p:cNvSpPr txBox="1">
            <a:spLocks/>
          </p:cNvSpPr>
          <p:nvPr/>
        </p:nvSpPr>
        <p:spPr bwMode="white">
          <a:xfrm>
            <a:off x="268339" y="5479228"/>
            <a:ext cx="2776777" cy="792363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ENTIDAD POSTULANTE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C6DB0B-18B0-7366-9F51-172C313C7F23}"/>
              </a:ext>
            </a:extLst>
          </p:cNvPr>
          <p:cNvSpPr txBox="1"/>
          <p:nvPr/>
        </p:nvSpPr>
        <p:spPr>
          <a:xfrm>
            <a:off x="8685119" y="6087823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8F73FD5-3712-4B76-9D12-08B752F7AE1F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4" name="Picture 2" descr="Logos">
              <a:extLst>
                <a:ext uri="{FF2B5EF4-FFF2-40B4-BE49-F238E27FC236}">
                  <a16:creationId xmlns:a16="http://schemas.microsoft.com/office/drawing/2014/main" id="{CF311A15-B0F5-4236-B432-F099BE4E6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B806D221-6D0B-485A-AE0E-2993BAE2B435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AA27C4C-80E8-4C90-8E88-28B518A07C46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8273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13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9" name="Picture 2" descr="Logos">
            <a:extLst>
              <a:ext uri="{FF2B5EF4-FFF2-40B4-BE49-F238E27FC236}">
                <a16:creationId xmlns:a16="http://schemas.microsoft.com/office/drawing/2014/main" id="{56C88B67-5855-3FF9-1DA4-99A537B5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" y="2284301"/>
            <a:ext cx="2020447" cy="3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 descr="Libros">
            <a:extLst>
              <a:ext uri="{FF2B5EF4-FFF2-40B4-BE49-F238E27FC236}">
                <a16:creationId xmlns:a16="http://schemas.microsoft.com/office/drawing/2014/main" id="{6E011488-585B-A8A3-66A2-12A4B140C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5920" y="3558061"/>
            <a:ext cx="1275080" cy="1275080"/>
          </a:xfrm>
          <a:prstGeom prst="rect">
            <a:avLst/>
          </a:prstGeom>
        </p:spPr>
      </p:pic>
      <p:pic>
        <p:nvPicPr>
          <p:cNvPr id="26" name="Gráfico 25" descr="Grupo de mujeres">
            <a:extLst>
              <a:ext uri="{FF2B5EF4-FFF2-40B4-BE49-F238E27FC236}">
                <a16:creationId xmlns:a16="http://schemas.microsoft.com/office/drawing/2014/main" id="{CEDCDDE8-401D-5A51-821E-D1CFEE77B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9313" y="4891214"/>
            <a:ext cx="1465740" cy="1465740"/>
          </a:xfrm>
          <a:prstGeom prst="rect">
            <a:avLst/>
          </a:prstGeom>
        </p:spPr>
      </p:pic>
      <p:pic>
        <p:nvPicPr>
          <p:cNvPr id="30" name="Gráfico 29" descr="Bombilla y engranaje">
            <a:extLst>
              <a:ext uri="{FF2B5EF4-FFF2-40B4-BE49-F238E27FC236}">
                <a16:creationId xmlns:a16="http://schemas.microsoft.com/office/drawing/2014/main" id="{DA991DF6-C029-AECF-AF3E-F4F32C51B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9111" y="1853047"/>
            <a:ext cx="1360419" cy="1360419"/>
          </a:xfrm>
          <a:prstGeom prst="rect">
            <a:avLst/>
          </a:prstGeom>
        </p:spPr>
      </p:pic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1A7FD99-EAB8-C33E-6298-9698A6159DC6}"/>
              </a:ext>
            </a:extLst>
          </p:cNvPr>
          <p:cNvSpPr txBox="1">
            <a:spLocks/>
          </p:cNvSpPr>
          <p:nvPr/>
        </p:nvSpPr>
        <p:spPr bwMode="white">
          <a:xfrm>
            <a:off x="4102501" y="2391587"/>
            <a:ext cx="5637718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Primer Diagnostico de la I+D+i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921E1754-17C8-B28C-FBBA-FC69BBE37DDC}"/>
              </a:ext>
            </a:extLst>
          </p:cNvPr>
          <p:cNvSpPr txBox="1">
            <a:spLocks/>
          </p:cNvSpPr>
          <p:nvPr/>
        </p:nvSpPr>
        <p:spPr bwMode="white">
          <a:xfrm>
            <a:off x="4060661" y="3931722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Propuesta del plan a implementar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7E60A535-E0F8-C21A-8010-698E02E92DE2}"/>
              </a:ext>
            </a:extLst>
          </p:cNvPr>
          <p:cNvSpPr txBox="1">
            <a:spLocks/>
          </p:cNvSpPr>
          <p:nvPr/>
        </p:nvSpPr>
        <p:spPr bwMode="white">
          <a:xfrm>
            <a:off x="4568446" y="5456199"/>
            <a:ext cx="4885349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Equipo técnico UNAP 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9DB1E5B7-55D8-6AAD-F547-DAA16FF8FF15}"/>
              </a:ext>
            </a:extLst>
          </p:cNvPr>
          <p:cNvSpPr txBox="1">
            <a:spLocks/>
          </p:cNvSpPr>
          <p:nvPr/>
        </p:nvSpPr>
        <p:spPr bwMode="white">
          <a:xfrm>
            <a:off x="268339" y="5479228"/>
            <a:ext cx="2776777" cy="792363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ENTIDAD POSTULANTE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C6DB0B-18B0-7366-9F51-172C313C7F23}"/>
              </a:ext>
            </a:extLst>
          </p:cNvPr>
          <p:cNvSpPr txBox="1"/>
          <p:nvPr/>
        </p:nvSpPr>
        <p:spPr>
          <a:xfrm>
            <a:off x="8685119" y="6087823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6DA3ECE-4710-CC3E-4EA2-A2EEB1984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1888" y="1223073"/>
            <a:ext cx="1657165" cy="233702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32A3F78-119A-975A-77CC-CD2C7EA2A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8058" y="3665647"/>
            <a:ext cx="1667379" cy="2334988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73A5A8F-9D71-35DB-A9EC-00D3434B5C18}"/>
              </a:ext>
            </a:extLst>
          </p:cNvPr>
          <p:cNvCxnSpPr>
            <a:cxnSpLocks/>
          </p:cNvCxnSpPr>
          <p:nvPr/>
        </p:nvCxnSpPr>
        <p:spPr>
          <a:xfrm>
            <a:off x="4191000" y="2926080"/>
            <a:ext cx="5064760" cy="0"/>
          </a:xfrm>
          <a:prstGeom prst="line">
            <a:avLst/>
          </a:prstGeom>
          <a:ln w="28575">
            <a:solidFill>
              <a:srgbClr val="F4A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8D720357-C23B-BED6-C172-6EA9CED127A2}"/>
              </a:ext>
            </a:extLst>
          </p:cNvPr>
          <p:cNvCxnSpPr>
            <a:cxnSpLocks/>
          </p:cNvCxnSpPr>
          <p:nvPr/>
        </p:nvCxnSpPr>
        <p:spPr>
          <a:xfrm>
            <a:off x="4191000" y="4429760"/>
            <a:ext cx="5262795" cy="0"/>
          </a:xfrm>
          <a:prstGeom prst="line">
            <a:avLst/>
          </a:prstGeom>
          <a:ln w="28575">
            <a:solidFill>
              <a:srgbClr val="F4A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77BA7B4-B12A-4D6A-80E8-7750254E2AB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9" name="Picture 2" descr="Logos">
              <a:extLst>
                <a:ext uri="{FF2B5EF4-FFF2-40B4-BE49-F238E27FC236}">
                  <a16:creationId xmlns:a16="http://schemas.microsoft.com/office/drawing/2014/main" id="{02E70429-C0DA-4D70-8D53-9DF4262DA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FDA22A11-D28C-42E7-BEBA-7486C4BAD4A1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78F9E79A-7E57-4939-85A6-1823694D772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4109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14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9" name="Picture 2" descr="Logos">
            <a:extLst>
              <a:ext uri="{FF2B5EF4-FFF2-40B4-BE49-F238E27FC236}">
                <a16:creationId xmlns:a16="http://schemas.microsoft.com/office/drawing/2014/main" id="{56C88B67-5855-3FF9-1DA4-99A537B5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" y="2284301"/>
            <a:ext cx="2020447" cy="3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 descr="Libros">
            <a:extLst>
              <a:ext uri="{FF2B5EF4-FFF2-40B4-BE49-F238E27FC236}">
                <a16:creationId xmlns:a16="http://schemas.microsoft.com/office/drawing/2014/main" id="{6E011488-585B-A8A3-66A2-12A4B140C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5920" y="3558061"/>
            <a:ext cx="1275080" cy="1275080"/>
          </a:xfrm>
          <a:prstGeom prst="rect">
            <a:avLst/>
          </a:prstGeom>
        </p:spPr>
      </p:pic>
      <p:pic>
        <p:nvPicPr>
          <p:cNvPr id="26" name="Gráfico 25" descr="Grupo de mujeres">
            <a:extLst>
              <a:ext uri="{FF2B5EF4-FFF2-40B4-BE49-F238E27FC236}">
                <a16:creationId xmlns:a16="http://schemas.microsoft.com/office/drawing/2014/main" id="{CEDCDDE8-401D-5A51-821E-D1CFEE77B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9313" y="4891214"/>
            <a:ext cx="1465740" cy="1465740"/>
          </a:xfrm>
          <a:prstGeom prst="rect">
            <a:avLst/>
          </a:prstGeom>
        </p:spPr>
      </p:pic>
      <p:pic>
        <p:nvPicPr>
          <p:cNvPr id="30" name="Gráfico 29" descr="Bombilla y engranaje">
            <a:extLst>
              <a:ext uri="{FF2B5EF4-FFF2-40B4-BE49-F238E27FC236}">
                <a16:creationId xmlns:a16="http://schemas.microsoft.com/office/drawing/2014/main" id="{DA991DF6-C029-AECF-AF3E-F4F32C51B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9111" y="1853047"/>
            <a:ext cx="1360419" cy="1360419"/>
          </a:xfrm>
          <a:prstGeom prst="rect">
            <a:avLst/>
          </a:prstGeom>
        </p:spPr>
      </p:pic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1A7FD99-EAB8-C33E-6298-9698A6159DC6}"/>
              </a:ext>
            </a:extLst>
          </p:cNvPr>
          <p:cNvSpPr txBox="1">
            <a:spLocks/>
          </p:cNvSpPr>
          <p:nvPr/>
        </p:nvSpPr>
        <p:spPr bwMode="white">
          <a:xfrm>
            <a:off x="4102501" y="2391587"/>
            <a:ext cx="5637718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Primer Diagnostico de la I+D+i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921E1754-17C8-B28C-FBBA-FC69BBE37DDC}"/>
              </a:ext>
            </a:extLst>
          </p:cNvPr>
          <p:cNvSpPr txBox="1">
            <a:spLocks/>
          </p:cNvSpPr>
          <p:nvPr/>
        </p:nvSpPr>
        <p:spPr bwMode="white">
          <a:xfrm>
            <a:off x="4060661" y="3931722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Propuesta del plan a implementar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7E60A535-E0F8-C21A-8010-698E02E92DE2}"/>
              </a:ext>
            </a:extLst>
          </p:cNvPr>
          <p:cNvSpPr txBox="1">
            <a:spLocks/>
          </p:cNvSpPr>
          <p:nvPr/>
        </p:nvSpPr>
        <p:spPr bwMode="white">
          <a:xfrm>
            <a:off x="4568446" y="5456199"/>
            <a:ext cx="4885349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Equipo técnico UNAP 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9DB1E5B7-55D8-6AAD-F547-DAA16FF8FF15}"/>
              </a:ext>
            </a:extLst>
          </p:cNvPr>
          <p:cNvSpPr txBox="1">
            <a:spLocks/>
          </p:cNvSpPr>
          <p:nvPr/>
        </p:nvSpPr>
        <p:spPr bwMode="white">
          <a:xfrm>
            <a:off x="268339" y="5479228"/>
            <a:ext cx="2776777" cy="792363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ENTIDAD POSTULANTE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C6DB0B-18B0-7366-9F51-172C313C7F23}"/>
              </a:ext>
            </a:extLst>
          </p:cNvPr>
          <p:cNvSpPr txBox="1"/>
          <p:nvPr/>
        </p:nvSpPr>
        <p:spPr>
          <a:xfrm>
            <a:off x="8685119" y="6087823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74ECA6-B01F-385A-05BB-1D526039BE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1276" y="1904897"/>
            <a:ext cx="1293407" cy="100584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8530569-A23F-A635-9079-B471433553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8859" y="3333680"/>
            <a:ext cx="1293407" cy="100584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1218F36-078C-405D-CE84-2BD994E17E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7188" y="4820472"/>
            <a:ext cx="1293407" cy="1005840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8A0144D-BBD8-47C8-B89F-3A2BCC73A25B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E299741C-0D23-452F-825A-FF7604D73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4A1EE4B-EC5E-452E-8802-6B5795058B9D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980BE6A5-EFFE-4F22-ACA1-F852280CB08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917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D00B79-44BB-4D5F-B51D-2270A854D77A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15</a:t>
            </a:fld>
            <a:endParaRPr lang="es-ES" sz="1000" dirty="0"/>
          </a:p>
        </p:txBody>
      </p:sp>
      <p:sp>
        <p:nvSpPr>
          <p:cNvPr id="11" name="objeto 5" descr="Rectángulo beig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9" name="Picture 2" descr="Logos">
            <a:extLst>
              <a:ext uri="{FF2B5EF4-FFF2-40B4-BE49-F238E27FC236}">
                <a16:creationId xmlns:a16="http://schemas.microsoft.com/office/drawing/2014/main" id="{56C88B67-5855-3FF9-1DA4-99A537B5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1" y="2284301"/>
            <a:ext cx="2020447" cy="3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áfico 21" descr="Libros">
            <a:extLst>
              <a:ext uri="{FF2B5EF4-FFF2-40B4-BE49-F238E27FC236}">
                <a16:creationId xmlns:a16="http://schemas.microsoft.com/office/drawing/2014/main" id="{6E011488-585B-A8A3-66A2-12A4B140C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5920" y="3558061"/>
            <a:ext cx="1275080" cy="1275080"/>
          </a:xfrm>
          <a:prstGeom prst="rect">
            <a:avLst/>
          </a:prstGeom>
        </p:spPr>
      </p:pic>
      <p:pic>
        <p:nvPicPr>
          <p:cNvPr id="26" name="Gráfico 25" descr="Grupo de mujeres">
            <a:extLst>
              <a:ext uri="{FF2B5EF4-FFF2-40B4-BE49-F238E27FC236}">
                <a16:creationId xmlns:a16="http://schemas.microsoft.com/office/drawing/2014/main" id="{CEDCDDE8-401D-5A51-821E-D1CFEE77B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9313" y="4891214"/>
            <a:ext cx="1465740" cy="1465740"/>
          </a:xfrm>
          <a:prstGeom prst="rect">
            <a:avLst/>
          </a:prstGeom>
        </p:spPr>
      </p:pic>
      <p:pic>
        <p:nvPicPr>
          <p:cNvPr id="30" name="Gráfico 29" descr="Bombilla y engranaje">
            <a:extLst>
              <a:ext uri="{FF2B5EF4-FFF2-40B4-BE49-F238E27FC236}">
                <a16:creationId xmlns:a16="http://schemas.microsoft.com/office/drawing/2014/main" id="{DA991DF6-C029-AECF-AF3E-F4F32C51B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39111" y="1853047"/>
            <a:ext cx="1360419" cy="1360419"/>
          </a:xfrm>
          <a:prstGeom prst="rect">
            <a:avLst/>
          </a:prstGeom>
        </p:spPr>
      </p:pic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1A7FD99-EAB8-C33E-6298-9698A6159DC6}"/>
              </a:ext>
            </a:extLst>
          </p:cNvPr>
          <p:cNvSpPr txBox="1">
            <a:spLocks/>
          </p:cNvSpPr>
          <p:nvPr/>
        </p:nvSpPr>
        <p:spPr bwMode="white">
          <a:xfrm>
            <a:off x="4102501" y="2391587"/>
            <a:ext cx="5637718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Primer Diagnostico de la I+D+i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921E1754-17C8-B28C-FBBA-FC69BBE37DDC}"/>
              </a:ext>
            </a:extLst>
          </p:cNvPr>
          <p:cNvSpPr txBox="1">
            <a:spLocks/>
          </p:cNvSpPr>
          <p:nvPr/>
        </p:nvSpPr>
        <p:spPr bwMode="white">
          <a:xfrm>
            <a:off x="4060661" y="3931722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Propuesta del plan a implementar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7E60A535-E0F8-C21A-8010-698E02E92DE2}"/>
              </a:ext>
            </a:extLst>
          </p:cNvPr>
          <p:cNvSpPr txBox="1">
            <a:spLocks/>
          </p:cNvSpPr>
          <p:nvPr/>
        </p:nvSpPr>
        <p:spPr bwMode="white">
          <a:xfrm>
            <a:off x="4568446" y="5456199"/>
            <a:ext cx="4885349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Equipo técnico UNAP 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9DB1E5B7-55D8-6AAD-F547-DAA16FF8FF15}"/>
              </a:ext>
            </a:extLst>
          </p:cNvPr>
          <p:cNvSpPr txBox="1">
            <a:spLocks/>
          </p:cNvSpPr>
          <p:nvPr/>
        </p:nvSpPr>
        <p:spPr bwMode="white">
          <a:xfrm>
            <a:off x="268339" y="5479228"/>
            <a:ext cx="2776777" cy="792363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ENTIDAD POSTULANTE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612A2BE7-8984-FCBE-E844-9C43394F544D}"/>
              </a:ext>
            </a:extLst>
          </p:cNvPr>
          <p:cNvCxnSpPr/>
          <p:nvPr/>
        </p:nvCxnSpPr>
        <p:spPr>
          <a:xfrm>
            <a:off x="10032419" y="2077965"/>
            <a:ext cx="0" cy="3895523"/>
          </a:xfrm>
          <a:prstGeom prst="line">
            <a:avLst/>
          </a:prstGeom>
          <a:ln w="57150">
            <a:solidFill>
              <a:srgbClr val="F4A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id="{8E931DE1-0732-D688-DF05-5BB819E3E62E}"/>
              </a:ext>
            </a:extLst>
          </p:cNvPr>
          <p:cNvSpPr txBox="1">
            <a:spLocks/>
          </p:cNvSpPr>
          <p:nvPr/>
        </p:nvSpPr>
        <p:spPr bwMode="white">
          <a:xfrm>
            <a:off x="10000504" y="3957381"/>
            <a:ext cx="2225812" cy="4953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s-PE" sz="2400" b="1" dirty="0">
                <a:solidFill>
                  <a:schemeClr val="bg1"/>
                </a:solidFill>
                <a:effectLst/>
              </a:rPr>
              <a:t>GANADORAS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A0C38F6-291A-2969-8C0D-0E7C131585F8}"/>
              </a:ext>
            </a:extLst>
          </p:cNvPr>
          <p:cNvSpPr txBox="1"/>
          <p:nvPr/>
        </p:nvSpPr>
        <p:spPr>
          <a:xfrm>
            <a:off x="10024468" y="2603278"/>
            <a:ext cx="21025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s-PE" sz="8800" b="1" dirty="0">
                <a:solidFill>
                  <a:srgbClr val="FFFF00"/>
                </a:solidFill>
                <a:effectLst/>
              </a:rPr>
              <a:t>14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3EF069B-98C0-F543-2C37-41B586DE17DA}"/>
              </a:ext>
            </a:extLst>
          </p:cNvPr>
          <p:cNvSpPr/>
          <p:nvPr/>
        </p:nvSpPr>
        <p:spPr>
          <a:xfrm>
            <a:off x="255585" y="5521909"/>
            <a:ext cx="2647581" cy="7923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 SELECIONADA</a:t>
            </a:r>
            <a:endParaRPr 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C38FCF3-795A-4888-AE8C-D37AD68C7B9B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C5322613-1E2C-48DA-A631-7E44CEB19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C5069C24-CD01-466C-A730-549314C17E8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B6EA24E3-DDD9-410C-8C59-00C14B9561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2960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arcador de posición de imagen 46" descr="Personas que debaten algo">
            <a:extLst>
              <a:ext uri="{FF2B5EF4-FFF2-40B4-BE49-F238E27FC236}">
                <a16:creationId xmlns:a16="http://schemas.microsoft.com/office/drawing/2014/main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to 3" descr="Rectángulo azul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48" name="Elipse 47" descr="Óvalo beige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6" name="Rectángulo 25" descr="Rectángulo azul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0" y="342087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Elipse 26" descr="Círculo azul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1557528" y="2654604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</a:t>
            </a:r>
          </a:p>
        </p:txBody>
      </p:sp>
      <p:sp>
        <p:nvSpPr>
          <p:cNvPr id="28" name="Elipse 27" descr="Círculo azul">
            <a:extLst>
              <a:ext uri="{FF2B5EF4-FFF2-40B4-BE49-F238E27FC236}">
                <a16:creationId xmlns:a16="http://schemas.microsoft.com/office/drawing/2014/main" id="{0AD89AAC-7A26-4BF6-8BF7-D301C467BE24}"/>
              </a:ext>
            </a:extLst>
          </p:cNvPr>
          <p:cNvSpPr/>
          <p:nvPr/>
        </p:nvSpPr>
        <p:spPr>
          <a:xfrm>
            <a:off x="7790688" y="2631439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16</a:t>
            </a:fld>
            <a:endParaRPr lang="es-ES" sz="1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91246" y="1332902"/>
            <a:ext cx="3696292" cy="565764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PROGRAMACIÓN</a:t>
            </a:r>
          </a:p>
        </p:txBody>
      </p:sp>
      <p:sp>
        <p:nvSpPr>
          <p:cNvPr id="49" name="objeto 6" descr="Rectángulo beige">
            <a:extLst>
              <a:ext uri="{FF2B5EF4-FFF2-40B4-BE49-F238E27FC236}">
                <a16:creationId xmlns:a16="http://schemas.microsoft.com/office/drawing/2014/main" id="{E67B2D0F-2920-4165-BC82-05237362DABB}"/>
              </a:ext>
            </a:extLst>
          </p:cNvPr>
          <p:cNvSpPr/>
          <p:nvPr/>
        </p:nvSpPr>
        <p:spPr bwMode="ltGray">
          <a:xfrm>
            <a:off x="414528" y="1953074"/>
            <a:ext cx="3243072" cy="45719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9" name="Elipse 28" descr="Círculo beige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111752" y="2194565"/>
            <a:ext cx="3968496" cy="39672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</a:t>
            </a:r>
          </a:p>
        </p:txBody>
      </p:sp>
      <p:sp>
        <p:nvSpPr>
          <p:cNvPr id="17" name="objeto 6" descr="Rectángulo beige">
            <a:extLst>
              <a:ext uri="{FF2B5EF4-FFF2-40B4-BE49-F238E27FC236}">
                <a16:creationId xmlns:a16="http://schemas.microsoft.com/office/drawing/2014/main" id="{FB80CE08-5EBF-D524-E603-CC12B5C1A04F}"/>
              </a:ext>
            </a:extLst>
          </p:cNvPr>
          <p:cNvSpPr/>
          <p:nvPr/>
        </p:nvSpPr>
        <p:spPr bwMode="ltGray">
          <a:xfrm>
            <a:off x="4839192" y="4567590"/>
            <a:ext cx="2504288" cy="170018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DDB697F9-447E-4165-99A4-0EE17BC8C165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4" name="Picture 2" descr="Logos">
              <a:extLst>
                <a:ext uri="{FF2B5EF4-FFF2-40B4-BE49-F238E27FC236}">
                  <a16:creationId xmlns:a16="http://schemas.microsoft.com/office/drawing/2014/main" id="{45B2A38C-91FB-4307-8115-92B0FC974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3616E4E-9D14-462F-884D-26B7F26E7363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CEC5B095-DB09-4B3D-B123-9E870FFC84F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5246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ción de imagen 20" descr="Apretón de manos de dos personas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to 3" descr="Rectángulo azul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3" name="Elipse 22" descr="Óvalo beige">
            <a:extLst>
              <a:ext uri="{FF2B5EF4-FFF2-40B4-BE49-F238E27FC236}">
                <a16:creationId xmlns:a16="http://schemas.microsoft.com/office/drawing/2014/main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17</a:t>
            </a:fld>
            <a:endParaRPr lang="es-ES" sz="1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7D6FEE0-CA9F-ED55-DA38-E812AA9A8F7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EJECUCIÓN</a:t>
            </a:r>
            <a:endParaRPr lang="es-ES" dirty="0"/>
          </a:p>
        </p:txBody>
      </p:sp>
      <p:sp>
        <p:nvSpPr>
          <p:cNvPr id="12" name="objeto 5" descr="Rectángulo beige">
            <a:extLst>
              <a:ext uri="{FF2B5EF4-FFF2-40B4-BE49-F238E27FC236}">
                <a16:creationId xmlns:a16="http://schemas.microsoft.com/office/drawing/2014/main" id="{9299B817-701D-E98A-BC9A-301DEB92112D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3" name="Picture 2" descr="Logos">
            <a:extLst>
              <a:ext uri="{FF2B5EF4-FFF2-40B4-BE49-F238E27FC236}">
                <a16:creationId xmlns:a16="http://schemas.microsoft.com/office/drawing/2014/main" id="{A3D6F4C9-1C1E-FA7E-2500-FC11193A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0" y="2284301"/>
            <a:ext cx="2020447" cy="3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áfico 13" descr="Libros">
            <a:extLst>
              <a:ext uri="{FF2B5EF4-FFF2-40B4-BE49-F238E27FC236}">
                <a16:creationId xmlns:a16="http://schemas.microsoft.com/office/drawing/2014/main" id="{05F53AA6-CE8D-75C6-D28D-F3C7BC780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8389" y="4140475"/>
            <a:ext cx="1275080" cy="1275080"/>
          </a:xfrm>
          <a:prstGeom prst="rect">
            <a:avLst/>
          </a:prstGeom>
        </p:spPr>
      </p:pic>
      <p:pic>
        <p:nvPicPr>
          <p:cNvPr id="16" name="Gráfico 15" descr="Bombilla y engranaje">
            <a:extLst>
              <a:ext uri="{FF2B5EF4-FFF2-40B4-BE49-F238E27FC236}">
                <a16:creationId xmlns:a16="http://schemas.microsoft.com/office/drawing/2014/main" id="{40364917-54FF-BEE0-DC96-B9BC49D81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1580" y="2435461"/>
            <a:ext cx="1360419" cy="1360419"/>
          </a:xfrm>
          <a:prstGeom prst="rect">
            <a:avLst/>
          </a:prstGeom>
        </p:spPr>
      </p:pic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FAB8D4F6-F20C-CF7A-3FCA-13F91707924D}"/>
              </a:ext>
            </a:extLst>
          </p:cNvPr>
          <p:cNvSpPr txBox="1">
            <a:spLocks/>
          </p:cNvSpPr>
          <p:nvPr/>
        </p:nvSpPr>
        <p:spPr bwMode="white">
          <a:xfrm>
            <a:off x="3434970" y="2974001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 la I+D+i mejorado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6BD629CD-1B20-6FE4-1C8C-D127080A1B4D}"/>
              </a:ext>
            </a:extLst>
          </p:cNvPr>
          <p:cNvSpPr txBox="1">
            <a:spLocks/>
          </p:cNvSpPr>
          <p:nvPr/>
        </p:nvSpPr>
        <p:spPr bwMode="white">
          <a:xfrm>
            <a:off x="3393130" y="4514136"/>
            <a:ext cx="5637718" cy="669309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</a:t>
            </a:r>
            <a:r>
              <a:rPr lang="es-PE" sz="2800" b="1" dirty="0">
                <a:solidFill>
                  <a:schemeClr val="bg1"/>
                </a:solidFill>
              </a:rPr>
              <a:t>de</a:t>
            </a:r>
            <a:r>
              <a:rPr lang="es-PE" sz="2800" b="1" dirty="0">
                <a:solidFill>
                  <a:schemeClr val="bg1"/>
                </a:solidFill>
                <a:effectLst/>
              </a:rPr>
              <a:t> implementación mejorado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5963E53-88E0-3742-28CB-0FD9100BFD74}"/>
              </a:ext>
            </a:extLst>
          </p:cNvPr>
          <p:cNvCxnSpPr/>
          <p:nvPr/>
        </p:nvCxnSpPr>
        <p:spPr>
          <a:xfrm>
            <a:off x="9221714" y="1869440"/>
            <a:ext cx="0" cy="3895523"/>
          </a:xfrm>
          <a:prstGeom prst="line">
            <a:avLst/>
          </a:prstGeom>
          <a:ln w="57150">
            <a:solidFill>
              <a:srgbClr val="F4A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amBioTec A.C. Tecnología para el cambio">
            <a:extLst>
              <a:ext uri="{FF2B5EF4-FFF2-40B4-BE49-F238E27FC236}">
                <a16:creationId xmlns:a16="http://schemas.microsoft.com/office/drawing/2014/main" id="{14598AF6-4CC5-99DB-38A6-BE0F7178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984" y="4112376"/>
            <a:ext cx="2190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d de Gerentes de IDi - Bioactiva">
            <a:extLst>
              <a:ext uri="{FF2B5EF4-FFF2-40B4-BE49-F238E27FC236}">
                <a16:creationId xmlns:a16="http://schemas.microsoft.com/office/drawing/2014/main" id="{50263525-9611-D02E-5C1D-035211EB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65" y="2512570"/>
            <a:ext cx="1977329" cy="36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1.png" descr="Imagen que contiene Texto&#10;&#10;Descripción generada automáticamente">
            <a:extLst>
              <a:ext uri="{FF2B5EF4-FFF2-40B4-BE49-F238E27FC236}">
                <a16:creationId xmlns:a16="http://schemas.microsoft.com/office/drawing/2014/main" id="{6CEBA508-54F3-2A4E-7077-671B511F944B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9556735" y="3016770"/>
            <a:ext cx="2179511" cy="952500"/>
          </a:xfrm>
          <a:prstGeom prst="rect">
            <a:avLst/>
          </a:prstGeom>
          <a:ln/>
        </p:spPr>
      </p:pic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F77B8A04-D8BD-2AF2-B80B-C649C222C99D}"/>
              </a:ext>
            </a:extLst>
          </p:cNvPr>
          <p:cNvSpPr txBox="1">
            <a:spLocks/>
          </p:cNvSpPr>
          <p:nvPr/>
        </p:nvSpPr>
        <p:spPr bwMode="white">
          <a:xfrm>
            <a:off x="9579211" y="1835623"/>
            <a:ext cx="2138074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ASESORIA</a:t>
            </a:r>
          </a:p>
        </p:txBody>
      </p:sp>
      <p:sp>
        <p:nvSpPr>
          <p:cNvPr id="33" name="objeto 5" descr="Rectángulo beige">
            <a:extLst>
              <a:ext uri="{FF2B5EF4-FFF2-40B4-BE49-F238E27FC236}">
                <a16:creationId xmlns:a16="http://schemas.microsoft.com/office/drawing/2014/main" id="{0F08FD78-3FF2-383D-0A28-C07C2B8EE41E}"/>
              </a:ext>
            </a:extLst>
          </p:cNvPr>
          <p:cNvSpPr/>
          <p:nvPr/>
        </p:nvSpPr>
        <p:spPr bwMode="white">
          <a:xfrm flipV="1">
            <a:off x="9621520" y="2152350"/>
            <a:ext cx="1940718" cy="22690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0A8F812E-250D-CC3B-3BE1-1B3316EB0BF0}"/>
              </a:ext>
            </a:extLst>
          </p:cNvPr>
          <p:cNvSpPr txBox="1">
            <a:spLocks/>
          </p:cNvSpPr>
          <p:nvPr/>
        </p:nvSpPr>
        <p:spPr bwMode="white">
          <a:xfrm>
            <a:off x="9303223" y="5363081"/>
            <a:ext cx="2819648" cy="44765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000" b="1" dirty="0">
                <a:solidFill>
                  <a:schemeClr val="bg1"/>
                </a:solidFill>
                <a:effectLst/>
              </a:rPr>
              <a:t>GESTORES PMESUT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C0716A2-3984-9DAC-3C7D-9A0336715415}"/>
              </a:ext>
            </a:extLst>
          </p:cNvPr>
          <p:cNvSpPr/>
          <p:nvPr/>
        </p:nvSpPr>
        <p:spPr>
          <a:xfrm>
            <a:off x="4592782" y="5683827"/>
            <a:ext cx="3148440" cy="543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DD8F218D-C506-E6FE-E385-0E0D52DEA4A9}"/>
              </a:ext>
            </a:extLst>
          </p:cNvPr>
          <p:cNvSpPr txBox="1">
            <a:spLocks/>
          </p:cNvSpPr>
          <p:nvPr/>
        </p:nvSpPr>
        <p:spPr bwMode="white">
          <a:xfrm>
            <a:off x="4684976" y="5779779"/>
            <a:ext cx="2819648" cy="447653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000" b="1" dirty="0">
                <a:solidFill>
                  <a:schemeClr val="bg1"/>
                </a:solidFill>
                <a:effectLst/>
              </a:rPr>
              <a:t>ENERO – MARZO 2022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8B4B743-DED3-45D0-A480-10970FA87FB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9" name="Picture 2" descr="Logos">
              <a:extLst>
                <a:ext uri="{FF2B5EF4-FFF2-40B4-BE49-F238E27FC236}">
                  <a16:creationId xmlns:a16="http://schemas.microsoft.com/office/drawing/2014/main" id="{939A4DCB-73FD-4C26-A725-495833C62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3C682F3E-E09B-44D0-8393-27350D3235BC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186F4B7E-8D16-4A6E-A32C-E470F2374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9986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ción de imagen 20" descr="Apretón de manos de dos personas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to 3" descr="Rectángulo azul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3" name="Elipse 22" descr="Óvalo beige">
            <a:extLst>
              <a:ext uri="{FF2B5EF4-FFF2-40B4-BE49-F238E27FC236}">
                <a16:creationId xmlns:a16="http://schemas.microsoft.com/office/drawing/2014/main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18</a:t>
            </a:fld>
            <a:endParaRPr lang="es-ES" sz="1000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DEDDBBB-9159-E92B-F5FD-56325B1D5ED5}"/>
              </a:ext>
            </a:extLst>
          </p:cNvPr>
          <p:cNvCxnSpPr>
            <a:stCxn id="40" idx="3"/>
          </p:cNvCxnSpPr>
          <p:nvPr/>
        </p:nvCxnSpPr>
        <p:spPr>
          <a:xfrm flipV="1">
            <a:off x="4369327" y="1797929"/>
            <a:ext cx="3804157" cy="174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C611147-CC9F-4C08-70BC-720E44001117}"/>
              </a:ext>
            </a:extLst>
          </p:cNvPr>
          <p:cNvCxnSpPr/>
          <p:nvPr/>
        </p:nvCxnSpPr>
        <p:spPr>
          <a:xfrm>
            <a:off x="3070858" y="2378320"/>
            <a:ext cx="86497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: esquinas redondeadas 4">
            <a:extLst>
              <a:ext uri="{FF2B5EF4-FFF2-40B4-BE49-F238E27FC236}">
                <a16:creationId xmlns:a16="http://schemas.microsoft.com/office/drawing/2014/main" id="{39E7C075-F52A-0CB5-0800-DDA45A4DE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443" y="1446105"/>
            <a:ext cx="1067777" cy="703649"/>
          </a:xfrm>
          <a:prstGeom prst="roundRect">
            <a:avLst>
              <a:gd name="adj" fmla="val 16667"/>
            </a:avLst>
          </a:prstGeom>
          <a:solidFill>
            <a:srgbClr val="003F76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PESTEL</a:t>
            </a:r>
          </a:p>
        </p:txBody>
      </p:sp>
      <p:sp>
        <p:nvSpPr>
          <p:cNvPr id="19" name="Rectángulo: esquinas redondeadas 6">
            <a:extLst>
              <a:ext uri="{FF2B5EF4-FFF2-40B4-BE49-F238E27FC236}">
                <a16:creationId xmlns:a16="http://schemas.microsoft.com/office/drawing/2014/main" id="{D0806A78-4D46-023F-879F-360F33332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50" y="2658139"/>
            <a:ext cx="4871934" cy="7036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Cuestionario diagnóstico basado en la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NTP 732.0003.2018</a:t>
            </a:r>
            <a:endParaRPr kumimoji="0" lang="es-PE" altLang="es-PE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ángulo: esquinas redondeadas 4">
            <a:extLst>
              <a:ext uri="{FF2B5EF4-FFF2-40B4-BE49-F238E27FC236}">
                <a16:creationId xmlns:a16="http://schemas.microsoft.com/office/drawing/2014/main" id="{A1C9BCD7-9D64-3329-8EBD-D849D300A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770" y="1446105"/>
            <a:ext cx="1167471" cy="703649"/>
          </a:xfrm>
          <a:prstGeom prst="roundRect">
            <a:avLst>
              <a:gd name="adj" fmla="val 16667"/>
            </a:avLst>
          </a:prstGeom>
          <a:solidFill>
            <a:srgbClr val="003F76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Mapa de Stakeholders</a:t>
            </a:r>
          </a:p>
        </p:txBody>
      </p:sp>
      <p:sp>
        <p:nvSpPr>
          <p:cNvPr id="24" name="Rectángulo: esquinas redondeadas 4">
            <a:extLst>
              <a:ext uri="{FF2B5EF4-FFF2-40B4-BE49-F238E27FC236}">
                <a16:creationId xmlns:a16="http://schemas.microsoft.com/office/drawing/2014/main" id="{4CBEB259-72BB-A434-0013-E9168646A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012" y="1446105"/>
            <a:ext cx="1167471" cy="703649"/>
          </a:xfrm>
          <a:prstGeom prst="roundRect">
            <a:avLst>
              <a:gd name="adj" fmla="val 16667"/>
            </a:avLst>
          </a:prstGeom>
          <a:solidFill>
            <a:srgbClr val="003F76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Recojo de información FC-15</a:t>
            </a:r>
          </a:p>
        </p:txBody>
      </p:sp>
      <p:sp>
        <p:nvSpPr>
          <p:cNvPr id="25" name="Flecha: hacia abajo 24">
            <a:extLst>
              <a:ext uri="{FF2B5EF4-FFF2-40B4-BE49-F238E27FC236}">
                <a16:creationId xmlns:a16="http://schemas.microsoft.com/office/drawing/2014/main" id="{0D0AE373-4152-D5B7-0B92-0705D6F12958}"/>
              </a:ext>
            </a:extLst>
          </p:cNvPr>
          <p:cNvSpPr/>
          <p:nvPr/>
        </p:nvSpPr>
        <p:spPr>
          <a:xfrm>
            <a:off x="4891904" y="2162183"/>
            <a:ext cx="262009" cy="41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1A29D6D0-2112-106B-D785-E25AF40C1C43}"/>
              </a:ext>
            </a:extLst>
          </p:cNvPr>
          <p:cNvSpPr/>
          <p:nvPr/>
        </p:nvSpPr>
        <p:spPr>
          <a:xfrm>
            <a:off x="6152500" y="2171500"/>
            <a:ext cx="262009" cy="41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04E95E3A-251F-3779-1764-F54A11C73343}"/>
              </a:ext>
            </a:extLst>
          </p:cNvPr>
          <p:cNvSpPr/>
          <p:nvPr/>
        </p:nvSpPr>
        <p:spPr>
          <a:xfrm>
            <a:off x="7433521" y="2169320"/>
            <a:ext cx="262009" cy="41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AC4B917B-A1F3-BEC0-E13F-855480B2F9D6}"/>
              </a:ext>
            </a:extLst>
          </p:cNvPr>
          <p:cNvCxnSpPr>
            <a:cxnSpLocks/>
            <a:stCxn id="24" idx="3"/>
            <a:endCxn id="29" idx="0"/>
          </p:cNvCxnSpPr>
          <p:nvPr/>
        </p:nvCxnSpPr>
        <p:spPr>
          <a:xfrm>
            <a:off x="8173484" y="1797929"/>
            <a:ext cx="525221" cy="182775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: esquinas redondeadas 19">
            <a:extLst>
              <a:ext uri="{FF2B5EF4-FFF2-40B4-BE49-F238E27FC236}">
                <a16:creationId xmlns:a16="http://schemas.microsoft.com/office/drawing/2014/main" id="{3B969799-DDBC-69AC-2858-22213F734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732" y="3625683"/>
            <a:ext cx="1953943" cy="45122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rgbClr val="082A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Indicadores clave del sistema de gestión de la I+D+i</a:t>
            </a:r>
          </a:p>
        </p:txBody>
      </p:sp>
      <p:sp>
        <p:nvSpPr>
          <p:cNvPr id="30" name="Rectángulo: esquinas redondeadas 6">
            <a:extLst>
              <a:ext uri="{FF2B5EF4-FFF2-40B4-BE49-F238E27FC236}">
                <a16:creationId xmlns:a16="http://schemas.microsoft.com/office/drawing/2014/main" id="{B2E91AEF-5A49-FD33-9B75-91006D794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329" y="4377231"/>
            <a:ext cx="5771790" cy="70365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rgbClr val="082A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Identificación de fortalezas y debilidades del sistema de gestión de la I+D+i a nivel estratégico y a nivel de ejecución</a:t>
            </a:r>
          </a:p>
        </p:txBody>
      </p:sp>
      <p:sp>
        <p:nvSpPr>
          <p:cNvPr id="31" name="Flecha: hacia abajo 30">
            <a:extLst>
              <a:ext uri="{FF2B5EF4-FFF2-40B4-BE49-F238E27FC236}">
                <a16:creationId xmlns:a16="http://schemas.microsoft.com/office/drawing/2014/main" id="{82B8D1D2-8F19-C1F4-35FA-51233BDD197F}"/>
              </a:ext>
            </a:extLst>
          </p:cNvPr>
          <p:cNvSpPr/>
          <p:nvPr/>
        </p:nvSpPr>
        <p:spPr>
          <a:xfrm>
            <a:off x="5811872" y="3400809"/>
            <a:ext cx="246938" cy="915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E2676E2-8ED8-712B-9CF3-3F2948B0472A}"/>
              </a:ext>
            </a:extLst>
          </p:cNvPr>
          <p:cNvCxnSpPr/>
          <p:nvPr/>
        </p:nvCxnSpPr>
        <p:spPr>
          <a:xfrm>
            <a:off x="6919098" y="3349565"/>
            <a:ext cx="0" cy="2417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: esquinas redondeadas 19">
            <a:extLst>
              <a:ext uri="{FF2B5EF4-FFF2-40B4-BE49-F238E27FC236}">
                <a16:creationId xmlns:a16="http://schemas.microsoft.com/office/drawing/2014/main" id="{9D12F19A-83E6-E49F-E18D-21CCD8634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003" y="3670399"/>
            <a:ext cx="783095" cy="34331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b="1" dirty="0">
                <a:solidFill>
                  <a:srgbClr val="082A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Diagramas de araña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B106165-2E8A-870F-9DBF-218FF01AC513}"/>
              </a:ext>
            </a:extLst>
          </p:cNvPr>
          <p:cNvCxnSpPr>
            <a:cxnSpLocks/>
          </p:cNvCxnSpPr>
          <p:nvPr/>
        </p:nvCxnSpPr>
        <p:spPr>
          <a:xfrm>
            <a:off x="6920255" y="4025422"/>
            <a:ext cx="0" cy="351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: esquinas redondeadas 19">
            <a:extLst>
              <a:ext uri="{FF2B5EF4-FFF2-40B4-BE49-F238E27FC236}">
                <a16:creationId xmlns:a16="http://schemas.microsoft.com/office/drawing/2014/main" id="{3F672CDB-0D78-E6E0-F973-693EAFB33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844" y="5537544"/>
            <a:ext cx="2145302" cy="70365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Integración de información y redacción de documento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98ECF338-E756-BB17-0B41-9B361A385983}"/>
              </a:ext>
            </a:extLst>
          </p:cNvPr>
          <p:cNvCxnSpPr>
            <a:cxnSpLocks/>
          </p:cNvCxnSpPr>
          <p:nvPr/>
        </p:nvCxnSpPr>
        <p:spPr>
          <a:xfrm>
            <a:off x="8713280" y="4076907"/>
            <a:ext cx="0" cy="300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BED7F73-30CF-9189-2D07-BD965D91C920}"/>
              </a:ext>
            </a:extLst>
          </p:cNvPr>
          <p:cNvSpPr/>
          <p:nvPr/>
        </p:nvSpPr>
        <p:spPr>
          <a:xfrm>
            <a:off x="3020659" y="5292115"/>
            <a:ext cx="1849465" cy="11155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altLang="es-PE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DIAGNÓSTICO DEL SISTEMA DE GESTIÓN DE LA I+D+i MEJORADO</a:t>
            </a:r>
          </a:p>
        </p:txBody>
      </p:sp>
      <p:sp>
        <p:nvSpPr>
          <p:cNvPr id="38" name="Flecha: hacia abajo 37">
            <a:extLst>
              <a:ext uri="{FF2B5EF4-FFF2-40B4-BE49-F238E27FC236}">
                <a16:creationId xmlns:a16="http://schemas.microsoft.com/office/drawing/2014/main" id="{0C01716E-D0EF-AE66-27D5-5DD9EDB01459}"/>
              </a:ext>
            </a:extLst>
          </p:cNvPr>
          <p:cNvSpPr/>
          <p:nvPr/>
        </p:nvSpPr>
        <p:spPr>
          <a:xfrm>
            <a:off x="6691692" y="5111998"/>
            <a:ext cx="262009" cy="41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8AC7114B-E8E3-0A04-8A04-4E36BAF00843}"/>
              </a:ext>
            </a:extLst>
          </p:cNvPr>
          <p:cNvSpPr/>
          <p:nvPr/>
        </p:nvSpPr>
        <p:spPr>
          <a:xfrm rot="10800000">
            <a:off x="4896327" y="5730320"/>
            <a:ext cx="824213" cy="270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Rectángulo: esquinas redondeadas 4">
            <a:extLst>
              <a:ext uri="{FF2B5EF4-FFF2-40B4-BE49-F238E27FC236}">
                <a16:creationId xmlns:a16="http://schemas.microsoft.com/office/drawing/2014/main" id="{FB4AFA9F-1438-88CE-7299-D8DEB0C0F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50" y="1463595"/>
            <a:ext cx="1067777" cy="703649"/>
          </a:xfrm>
          <a:prstGeom prst="roundRect">
            <a:avLst>
              <a:gd name="adj" fmla="val 16667"/>
            </a:avLst>
          </a:prstGeom>
          <a:solidFill>
            <a:srgbClr val="003F76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Diagnóstico y plan inicial</a:t>
            </a:r>
          </a:p>
        </p:txBody>
      </p:sp>
      <p:sp>
        <p:nvSpPr>
          <p:cNvPr id="41" name="Flecha: hacia abajo 40">
            <a:extLst>
              <a:ext uri="{FF2B5EF4-FFF2-40B4-BE49-F238E27FC236}">
                <a16:creationId xmlns:a16="http://schemas.microsoft.com/office/drawing/2014/main" id="{FA5DCED0-7494-A812-1EBF-CFA53E50519E}"/>
              </a:ext>
            </a:extLst>
          </p:cNvPr>
          <p:cNvSpPr/>
          <p:nvPr/>
        </p:nvSpPr>
        <p:spPr>
          <a:xfrm>
            <a:off x="3704432" y="2194039"/>
            <a:ext cx="262009" cy="41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8153D17-0DE2-CCE3-2A29-22DB20EF4DDB}"/>
              </a:ext>
            </a:extLst>
          </p:cNvPr>
          <p:cNvSpPr txBox="1"/>
          <p:nvPr/>
        </p:nvSpPr>
        <p:spPr>
          <a:xfrm>
            <a:off x="9803519" y="1522108"/>
            <a:ext cx="1961148" cy="587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Análisis inicial y recopilación de información complementaria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3D6106B3-3011-CDEF-F197-92E04473920C}"/>
              </a:ext>
            </a:extLst>
          </p:cNvPr>
          <p:cNvCxnSpPr/>
          <p:nvPr/>
        </p:nvCxnSpPr>
        <p:spPr>
          <a:xfrm>
            <a:off x="3042349" y="3496037"/>
            <a:ext cx="86497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8D9F7F7-2C93-E9C6-5C41-ABCB98578CD9}"/>
              </a:ext>
            </a:extLst>
          </p:cNvPr>
          <p:cNvSpPr txBox="1"/>
          <p:nvPr/>
        </p:nvSpPr>
        <p:spPr>
          <a:xfrm>
            <a:off x="9739963" y="2674367"/>
            <a:ext cx="1961148" cy="41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Aplicación de cuestionario diagnóstico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2B5C4CC-E4AF-4702-5AB8-84DC969935F0}"/>
              </a:ext>
            </a:extLst>
          </p:cNvPr>
          <p:cNvSpPr txBox="1"/>
          <p:nvPr/>
        </p:nvSpPr>
        <p:spPr>
          <a:xfrm>
            <a:off x="9802046" y="4032419"/>
            <a:ext cx="1961148" cy="587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Análisis de información e identificación de fortalezas y debilidades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A513FE0-2A1C-5B2F-DDFF-2F4AEEBE0EBD}"/>
              </a:ext>
            </a:extLst>
          </p:cNvPr>
          <p:cNvCxnSpPr/>
          <p:nvPr/>
        </p:nvCxnSpPr>
        <p:spPr>
          <a:xfrm>
            <a:off x="3040162" y="5182051"/>
            <a:ext cx="86497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5BBEB79-54DE-5E8B-E791-EE6C172C341F}"/>
              </a:ext>
            </a:extLst>
          </p:cNvPr>
          <p:cNvSpPr txBox="1"/>
          <p:nvPr/>
        </p:nvSpPr>
        <p:spPr>
          <a:xfrm>
            <a:off x="9757480" y="5474159"/>
            <a:ext cx="1961148" cy="41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Elaboración de documento diagnóstico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1DA978D-F77A-D4C9-8763-224175E2727F}"/>
              </a:ext>
            </a:extLst>
          </p:cNvPr>
          <p:cNvSpPr txBox="1"/>
          <p:nvPr/>
        </p:nvSpPr>
        <p:spPr>
          <a:xfrm>
            <a:off x="9722479" y="1252647"/>
            <a:ext cx="1961148" cy="25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</a:p>
        </p:txBody>
      </p:sp>
      <p:sp>
        <p:nvSpPr>
          <p:cNvPr id="14" name="Rectángulo: esquinas redondeadas 19">
            <a:extLst>
              <a:ext uri="{FF2B5EF4-FFF2-40B4-BE49-F238E27FC236}">
                <a16:creationId xmlns:a16="http://schemas.microsoft.com/office/drawing/2014/main" id="{E56CFB3E-D64A-BFB7-0B44-19A9858F1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563" y="3678421"/>
            <a:ext cx="1549045" cy="4066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200" b="1" dirty="0">
                <a:solidFill>
                  <a:srgbClr val="082A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bibliográfico y de PI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5A901D1-787B-E8C7-C0C9-C5A2F8540B67}"/>
              </a:ext>
            </a:extLst>
          </p:cNvPr>
          <p:cNvCxnSpPr>
            <a:cxnSpLocks/>
          </p:cNvCxnSpPr>
          <p:nvPr/>
        </p:nvCxnSpPr>
        <p:spPr>
          <a:xfrm>
            <a:off x="4872487" y="4085118"/>
            <a:ext cx="0" cy="300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áfico 53" descr="Bombilla y engranaje">
            <a:extLst>
              <a:ext uri="{FF2B5EF4-FFF2-40B4-BE49-F238E27FC236}">
                <a16:creationId xmlns:a16="http://schemas.microsoft.com/office/drawing/2014/main" id="{E171E036-2BA9-715A-6294-D026B30C3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920" y="2548794"/>
            <a:ext cx="1360419" cy="1360419"/>
          </a:xfrm>
          <a:prstGeom prst="rect">
            <a:avLst/>
          </a:prstGeom>
        </p:spPr>
      </p:pic>
      <p:sp>
        <p:nvSpPr>
          <p:cNvPr id="55" name="Marcador de contenido 3">
            <a:extLst>
              <a:ext uri="{FF2B5EF4-FFF2-40B4-BE49-F238E27FC236}">
                <a16:creationId xmlns:a16="http://schemas.microsoft.com/office/drawing/2014/main" id="{BC671C39-2C25-A2BB-FDA8-2B46EC3526F1}"/>
              </a:ext>
            </a:extLst>
          </p:cNvPr>
          <p:cNvSpPr txBox="1">
            <a:spLocks/>
          </p:cNvSpPr>
          <p:nvPr/>
        </p:nvSpPr>
        <p:spPr bwMode="white">
          <a:xfrm>
            <a:off x="63856" y="4022393"/>
            <a:ext cx="2447026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 la I+D+i mejorado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490BB4C8-5B3C-3E3C-DEF0-9378667D73D3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EJECUCIÓN</a:t>
            </a:r>
            <a:endParaRPr lang="es-ES" dirty="0"/>
          </a:p>
        </p:txBody>
      </p:sp>
      <p:sp>
        <p:nvSpPr>
          <p:cNvPr id="57" name="objeto 5" descr="Rectángulo beige">
            <a:extLst>
              <a:ext uri="{FF2B5EF4-FFF2-40B4-BE49-F238E27FC236}">
                <a16:creationId xmlns:a16="http://schemas.microsoft.com/office/drawing/2014/main" id="{70442661-66AF-F35C-524C-BF7B7B4D2224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1E01698-0A59-485E-8961-05A1CEBB33B8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59" name="Picture 2" descr="Logos">
              <a:extLst>
                <a:ext uri="{FF2B5EF4-FFF2-40B4-BE49-F238E27FC236}">
                  <a16:creationId xmlns:a16="http://schemas.microsoft.com/office/drawing/2014/main" id="{0D19EA57-2CF4-45FE-AA4A-D1EDF4EEE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11729FA0-8B9E-4324-BBDC-2125C3F280F3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DBEE1A4B-C397-4E6B-A0C3-D6C84A29901D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350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posición de imagen 20" descr="Apretón de manos de dos personas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to 3" descr="Rectángulo azul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3" name="Elipse 22" descr="Óvalo beige">
            <a:extLst>
              <a:ext uri="{FF2B5EF4-FFF2-40B4-BE49-F238E27FC236}">
                <a16:creationId xmlns:a16="http://schemas.microsoft.com/office/drawing/2014/main" id="{433945EE-A7C1-410E-BF29-F5CEA2F4F576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19</a:t>
            </a:fld>
            <a:endParaRPr lang="es-ES" sz="1000" dirty="0"/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089799E8-2EFF-0EE2-24FD-A3780B752231}"/>
              </a:ext>
            </a:extLst>
          </p:cNvPr>
          <p:cNvSpPr txBox="1">
            <a:spLocks/>
          </p:cNvSpPr>
          <p:nvPr/>
        </p:nvSpPr>
        <p:spPr bwMode="white">
          <a:xfrm>
            <a:off x="63856" y="4022393"/>
            <a:ext cx="2447026" cy="1275080"/>
          </a:xfrm>
          <a:prstGeom prst="rect">
            <a:avLst/>
          </a:prstGeom>
        </p:spPr>
        <p:txBody>
          <a:bodyPr rtlCol="0">
            <a:noAutofit/>
          </a:bodyPr>
          <a:lstStyle>
            <a:defPPr rtl="0">
              <a:defRPr lang="es-es"/>
            </a:defPPr>
            <a:lvl1pPr indent="0" algn="ctr" fontAlgn="base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PE" sz="2000" dirty="0"/>
              <a:t>Plan de implementación mejorado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F306D42-CAA2-5169-91A3-F0BD20A03821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EJECUCIÓN</a:t>
            </a:r>
            <a:endParaRPr lang="es-ES" dirty="0"/>
          </a:p>
        </p:txBody>
      </p:sp>
      <p:sp>
        <p:nvSpPr>
          <p:cNvPr id="14" name="objeto 5" descr="Rectángulo beige">
            <a:extLst>
              <a:ext uri="{FF2B5EF4-FFF2-40B4-BE49-F238E27FC236}">
                <a16:creationId xmlns:a16="http://schemas.microsoft.com/office/drawing/2014/main" id="{95C92613-5D1E-0232-C6D7-5F3619E043DC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Libros">
            <a:extLst>
              <a:ext uri="{FF2B5EF4-FFF2-40B4-BE49-F238E27FC236}">
                <a16:creationId xmlns:a16="http://schemas.microsoft.com/office/drawing/2014/main" id="{FAB33C3C-9666-3191-8FD6-122835909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829" y="2730691"/>
            <a:ext cx="1275080" cy="127508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4274B28-D839-5306-9509-D26BA8ECC91E}"/>
              </a:ext>
            </a:extLst>
          </p:cNvPr>
          <p:cNvCxnSpPr/>
          <p:nvPr/>
        </p:nvCxnSpPr>
        <p:spPr>
          <a:xfrm>
            <a:off x="2883318" y="3170436"/>
            <a:ext cx="8275805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E08849B-893A-B3C0-CF20-57B314DD2B7A}"/>
              </a:ext>
            </a:extLst>
          </p:cNvPr>
          <p:cNvSpPr/>
          <p:nvPr/>
        </p:nvSpPr>
        <p:spPr>
          <a:xfrm>
            <a:off x="5742495" y="4580706"/>
            <a:ext cx="5547488" cy="9636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sz="1100">
              <a:solidFill>
                <a:schemeClr val="bg1"/>
              </a:solidFill>
            </a:endParaRPr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934A1D7E-6809-877A-54E5-DC0C297F0A11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 flipV="1">
            <a:off x="10127125" y="3192164"/>
            <a:ext cx="791083" cy="43725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19">
            <a:extLst>
              <a:ext uri="{FF2B5EF4-FFF2-40B4-BE49-F238E27FC236}">
                <a16:creationId xmlns:a16="http://schemas.microsoft.com/office/drawing/2014/main" id="{D4E749A9-23DE-F655-9DA8-CEC30450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07" y="2754909"/>
            <a:ext cx="1112462" cy="87451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Indicadores clave del sistema de gestión de la I+D+i</a:t>
            </a:r>
          </a:p>
        </p:txBody>
      </p:sp>
      <p:sp>
        <p:nvSpPr>
          <p:cNvPr id="25" name="Rectángulo: esquinas redondeadas 6">
            <a:extLst>
              <a:ext uri="{FF2B5EF4-FFF2-40B4-BE49-F238E27FC236}">
                <a16:creationId xmlns:a16="http://schemas.microsoft.com/office/drawing/2014/main" id="{8A8E9E7A-DAA4-46E4-31A0-AF549EF4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376" y="3247124"/>
            <a:ext cx="1339089" cy="63850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Fortalezas y debilidades del sistema de gestión de la I+D+i</a:t>
            </a:r>
          </a:p>
        </p:txBody>
      </p:sp>
      <p:sp>
        <p:nvSpPr>
          <p:cNvPr id="26" name="Rectángulo: esquinas redondeadas 4">
            <a:extLst>
              <a:ext uri="{FF2B5EF4-FFF2-40B4-BE49-F238E27FC236}">
                <a16:creationId xmlns:a16="http://schemas.microsoft.com/office/drawing/2014/main" id="{616E7931-D3A8-985B-188C-05D88A77D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038" y="1895389"/>
            <a:ext cx="3896908" cy="569817"/>
          </a:xfrm>
          <a:prstGeom prst="roundRect">
            <a:avLst>
              <a:gd name="adj" fmla="val 16667"/>
            </a:avLst>
          </a:prstGeom>
          <a:solidFill>
            <a:srgbClr val="003F76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Instrumento de Indagación apreciativa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FCD6D95-588A-0E1F-6EE4-3309EF94C054}"/>
              </a:ext>
            </a:extLst>
          </p:cNvPr>
          <p:cNvCxnSpPr>
            <a:cxnSpLocks/>
          </p:cNvCxnSpPr>
          <p:nvPr/>
        </p:nvCxnSpPr>
        <p:spPr>
          <a:xfrm>
            <a:off x="6012769" y="2319523"/>
            <a:ext cx="540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: esquinas redondeadas 6">
            <a:extLst>
              <a:ext uri="{FF2B5EF4-FFF2-40B4-BE49-F238E27FC236}">
                <a16:creationId xmlns:a16="http://schemas.microsoft.com/office/drawing/2014/main" id="{390B342A-63C1-06C3-EA92-F85174B0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518" y="2641979"/>
            <a:ext cx="947917" cy="422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Descubrimiento</a:t>
            </a:r>
            <a:endParaRPr kumimoji="0" lang="es-PE" altLang="es-PE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ángulo: esquinas redondeadas 6">
            <a:extLst>
              <a:ext uri="{FF2B5EF4-FFF2-40B4-BE49-F238E27FC236}">
                <a16:creationId xmlns:a16="http://schemas.microsoft.com/office/drawing/2014/main" id="{F7CC7373-74BA-3619-1B1B-01FC5652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515" y="2641979"/>
            <a:ext cx="947917" cy="422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Sueño</a:t>
            </a:r>
          </a:p>
        </p:txBody>
      </p:sp>
      <p:sp>
        <p:nvSpPr>
          <p:cNvPr id="30" name="Rectángulo: esquinas redondeadas 6">
            <a:extLst>
              <a:ext uri="{FF2B5EF4-FFF2-40B4-BE49-F238E27FC236}">
                <a16:creationId xmlns:a16="http://schemas.microsoft.com/office/drawing/2014/main" id="{B3862D23-9E94-98ED-05F5-8D484F124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509" y="2653552"/>
            <a:ext cx="947917" cy="422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Destino</a:t>
            </a:r>
          </a:p>
        </p:txBody>
      </p:sp>
      <p:sp>
        <p:nvSpPr>
          <p:cNvPr id="31" name="Rectángulo: esquinas redondeadas 6">
            <a:extLst>
              <a:ext uri="{FF2B5EF4-FFF2-40B4-BE49-F238E27FC236}">
                <a16:creationId xmlns:a16="http://schemas.microsoft.com/office/drawing/2014/main" id="{426D4857-B515-C337-9C6A-A6E1031DB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512" y="2651012"/>
            <a:ext cx="947917" cy="422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Diseño</a:t>
            </a:r>
          </a:p>
        </p:txBody>
      </p:sp>
      <p:sp>
        <p:nvSpPr>
          <p:cNvPr id="32" name="Rectángulo: esquinas redondeadas 19">
            <a:extLst>
              <a:ext uri="{FF2B5EF4-FFF2-40B4-BE49-F238E27FC236}">
                <a16:creationId xmlns:a16="http://schemas.microsoft.com/office/drawing/2014/main" id="{F11BDFE6-3FD1-C245-D6B9-7A4437B59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76" y="3310165"/>
            <a:ext cx="1112462" cy="63850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Visión, Objetivos Estratégicos e Indicadores</a:t>
            </a:r>
          </a:p>
        </p:txBody>
      </p:sp>
      <p:sp>
        <p:nvSpPr>
          <p:cNvPr id="33" name="Rectángulo: esquinas redondeadas 19">
            <a:extLst>
              <a:ext uri="{FF2B5EF4-FFF2-40B4-BE49-F238E27FC236}">
                <a16:creationId xmlns:a16="http://schemas.microsoft.com/office/drawing/2014/main" id="{C9D186D5-89AF-386D-531A-6AA5BBAA8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7294" y="3312690"/>
            <a:ext cx="1112462" cy="63850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Actividades estratégicas, metas y productos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9E197D3D-2756-DC7E-516D-4B9614DD140E}"/>
              </a:ext>
            </a:extLst>
          </p:cNvPr>
          <p:cNvCxnSpPr>
            <a:stCxn id="28" idx="2"/>
          </p:cNvCxnSpPr>
          <p:nvPr/>
        </p:nvCxnSpPr>
        <p:spPr>
          <a:xfrm>
            <a:off x="7083476" y="3064869"/>
            <a:ext cx="509039" cy="228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15D78712-B067-C706-9B7C-8856CC3A12CE}"/>
              </a:ext>
            </a:extLst>
          </p:cNvPr>
          <p:cNvCxnSpPr/>
          <p:nvPr/>
        </p:nvCxnSpPr>
        <p:spPr>
          <a:xfrm flipH="1">
            <a:off x="7592515" y="3073903"/>
            <a:ext cx="473958" cy="2197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91E7072-5026-19A8-3D88-8D32B2166DA8}"/>
              </a:ext>
            </a:extLst>
          </p:cNvPr>
          <p:cNvCxnSpPr>
            <a:cxnSpLocks/>
          </p:cNvCxnSpPr>
          <p:nvPr/>
        </p:nvCxnSpPr>
        <p:spPr>
          <a:xfrm>
            <a:off x="6724987" y="3593534"/>
            <a:ext cx="3584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D7562678-B9F6-1C7E-C956-C0A80BC818DD}"/>
              </a:ext>
            </a:extLst>
          </p:cNvPr>
          <p:cNvCxnSpPr/>
          <p:nvPr/>
        </p:nvCxnSpPr>
        <p:spPr>
          <a:xfrm>
            <a:off x="9086926" y="3062933"/>
            <a:ext cx="509039" cy="228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1ED419D9-1D85-DEC9-2DE3-A61E395444C3}"/>
              </a:ext>
            </a:extLst>
          </p:cNvPr>
          <p:cNvCxnSpPr/>
          <p:nvPr/>
        </p:nvCxnSpPr>
        <p:spPr>
          <a:xfrm flipH="1">
            <a:off x="9595965" y="3071967"/>
            <a:ext cx="473958" cy="2197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echa: hacia abajo 38">
            <a:extLst>
              <a:ext uri="{FF2B5EF4-FFF2-40B4-BE49-F238E27FC236}">
                <a16:creationId xmlns:a16="http://schemas.microsoft.com/office/drawing/2014/main" id="{142E4E27-C2E7-52FC-406B-5C0E4BC84C9F}"/>
              </a:ext>
            </a:extLst>
          </p:cNvPr>
          <p:cNvSpPr/>
          <p:nvPr/>
        </p:nvSpPr>
        <p:spPr>
          <a:xfrm>
            <a:off x="9400032" y="3956336"/>
            <a:ext cx="219804" cy="5966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100">
              <a:solidFill>
                <a:schemeClr val="bg1"/>
              </a:solidFill>
            </a:endParaRPr>
          </a:p>
        </p:txBody>
      </p:sp>
      <p:sp>
        <p:nvSpPr>
          <p:cNvPr id="40" name="Flecha: hacia abajo 39">
            <a:extLst>
              <a:ext uri="{FF2B5EF4-FFF2-40B4-BE49-F238E27FC236}">
                <a16:creationId xmlns:a16="http://schemas.microsoft.com/office/drawing/2014/main" id="{6481B78C-C65C-3138-19C5-6C4A0B47CF76}"/>
              </a:ext>
            </a:extLst>
          </p:cNvPr>
          <p:cNvSpPr/>
          <p:nvPr/>
        </p:nvSpPr>
        <p:spPr>
          <a:xfrm>
            <a:off x="7487633" y="3965427"/>
            <a:ext cx="211860" cy="575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100">
              <a:solidFill>
                <a:schemeClr val="bg1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94742F1-32A6-9270-1CAA-1787AA2233BD}"/>
              </a:ext>
            </a:extLst>
          </p:cNvPr>
          <p:cNvSpPr/>
          <p:nvPr/>
        </p:nvSpPr>
        <p:spPr>
          <a:xfrm>
            <a:off x="4187463" y="1917338"/>
            <a:ext cx="1769500" cy="1012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DIAGNÓSTICO DEL SISTEMA DE GESTIÓN DE LA I+D+i MEJORADO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F636EF71-D683-FB80-2A84-71FB71658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880" y="4712694"/>
            <a:ext cx="1509950" cy="63850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Matriz de implementación de la I+D+i</a:t>
            </a:r>
            <a:endParaRPr lang="es-PE" altLang="es-PE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2AC02BDB-FD8C-712D-733C-5E151773C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697" y="4716737"/>
            <a:ext cx="1509950" cy="63850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 operativos de actividades financiables</a:t>
            </a:r>
            <a:endParaRPr lang="es-PE" altLang="es-PE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D2B5631E-C5DD-170F-3641-575F62350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9835" y="4712694"/>
            <a:ext cx="1509950" cy="63850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Matrices complementarias</a:t>
            </a:r>
            <a:endParaRPr lang="es-PE" altLang="es-PE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ángulo: esquinas redondeadas 19">
            <a:extLst>
              <a:ext uri="{FF2B5EF4-FFF2-40B4-BE49-F238E27FC236}">
                <a16:creationId xmlns:a16="http://schemas.microsoft.com/office/drawing/2014/main" id="{D0F468C4-6BA8-369B-48E1-917F47F79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3259" y="5916829"/>
            <a:ext cx="2052547" cy="638507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Integración de información y redacción de documento</a:t>
            </a:r>
          </a:p>
        </p:txBody>
      </p:sp>
      <p:sp>
        <p:nvSpPr>
          <p:cNvPr id="51" name="Flecha: hacia abajo 50">
            <a:extLst>
              <a:ext uri="{FF2B5EF4-FFF2-40B4-BE49-F238E27FC236}">
                <a16:creationId xmlns:a16="http://schemas.microsoft.com/office/drawing/2014/main" id="{C9DC817C-13DE-7CF1-C5B5-8C11127E687C}"/>
              </a:ext>
            </a:extLst>
          </p:cNvPr>
          <p:cNvSpPr/>
          <p:nvPr/>
        </p:nvSpPr>
        <p:spPr>
          <a:xfrm>
            <a:off x="8307290" y="5578261"/>
            <a:ext cx="250681" cy="293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100">
              <a:solidFill>
                <a:schemeClr val="bg1"/>
              </a:solidFill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581CE63-1726-3183-2FD4-BFDC549916A3}"/>
              </a:ext>
            </a:extLst>
          </p:cNvPr>
          <p:cNvSpPr/>
          <p:nvPr/>
        </p:nvSpPr>
        <p:spPr>
          <a:xfrm>
            <a:off x="10185127" y="5713960"/>
            <a:ext cx="1769500" cy="10122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altLang="es-PE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 DE PLAN DE IMPLEMENTACIÓN DEL SISTEMA DE GESTIÓN DE LA I+D+i MEJORADO</a:t>
            </a:r>
          </a:p>
        </p:txBody>
      </p: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2F3140B5-DDD6-DE74-812E-8A432A0226EC}"/>
              </a:ext>
            </a:extLst>
          </p:cNvPr>
          <p:cNvSpPr/>
          <p:nvPr/>
        </p:nvSpPr>
        <p:spPr>
          <a:xfrm>
            <a:off x="9498266" y="6078729"/>
            <a:ext cx="628860" cy="266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100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31B81A3-6423-5BCB-CAA2-4D9AAB450928}"/>
              </a:ext>
            </a:extLst>
          </p:cNvPr>
          <p:cNvSpPr txBox="1"/>
          <p:nvPr/>
        </p:nvSpPr>
        <p:spPr>
          <a:xfrm>
            <a:off x="2594998" y="2187213"/>
            <a:ext cx="1591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Definición de visión y propuestas de alternativas de solución y acción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2A17AA0-7D45-8F77-7A28-7E6BCFF08121}"/>
              </a:ext>
            </a:extLst>
          </p:cNvPr>
          <p:cNvSpPr txBox="1"/>
          <p:nvPr/>
        </p:nvSpPr>
        <p:spPr>
          <a:xfrm>
            <a:off x="2575785" y="1702867"/>
            <a:ext cx="187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07F7B736-4BAA-0C37-52F2-CC6DA110FBF4}"/>
              </a:ext>
            </a:extLst>
          </p:cNvPr>
          <p:cNvCxnSpPr>
            <a:cxnSpLocks/>
          </p:cNvCxnSpPr>
          <p:nvPr/>
        </p:nvCxnSpPr>
        <p:spPr>
          <a:xfrm>
            <a:off x="2883318" y="3982403"/>
            <a:ext cx="3804221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573AFFB0-B7D9-AC80-85BE-D21A5CCCEBD2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6687539" y="3982403"/>
            <a:ext cx="3315" cy="73029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DBB2476-890B-33D0-5329-39705430F727}"/>
              </a:ext>
            </a:extLst>
          </p:cNvPr>
          <p:cNvSpPr txBox="1"/>
          <p:nvPr/>
        </p:nvSpPr>
        <p:spPr>
          <a:xfrm>
            <a:off x="2693137" y="3196539"/>
            <a:ext cx="1591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Elaboración de la matriz de objetivos estratégicos de la I+D+i</a:t>
            </a: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6D0D3E24-AFAD-68EA-E79C-38C7CBF6A1AA}"/>
              </a:ext>
            </a:extLst>
          </p:cNvPr>
          <p:cNvCxnSpPr>
            <a:cxnSpLocks/>
          </p:cNvCxnSpPr>
          <p:nvPr/>
        </p:nvCxnSpPr>
        <p:spPr>
          <a:xfrm flipV="1">
            <a:off x="2887312" y="4514181"/>
            <a:ext cx="5682360" cy="2656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E8EF402B-CA15-A7F7-665F-1F080E5BE9AB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8569672" y="4514181"/>
            <a:ext cx="0" cy="20255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15D9760-BCBA-58EC-B0B8-90756F7964D4}"/>
              </a:ext>
            </a:extLst>
          </p:cNvPr>
          <p:cNvSpPr txBox="1"/>
          <p:nvPr/>
        </p:nvSpPr>
        <p:spPr>
          <a:xfrm>
            <a:off x="2495254" y="4078706"/>
            <a:ext cx="1925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Elaboración de Plan Operativo</a:t>
            </a:r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49EA8930-DD78-E6F1-F1C3-B2D60BCBD3BE}"/>
              </a:ext>
            </a:extLst>
          </p:cNvPr>
          <p:cNvCxnSpPr>
            <a:cxnSpLocks/>
          </p:cNvCxnSpPr>
          <p:nvPr/>
        </p:nvCxnSpPr>
        <p:spPr>
          <a:xfrm>
            <a:off x="2895830" y="5518485"/>
            <a:ext cx="7483503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644E7C5-21E0-77B1-51A5-C37358091F8C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10374810" y="5351202"/>
            <a:ext cx="0" cy="159725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uadroTexto 63">
            <a:extLst>
              <a:ext uri="{FF2B5EF4-FFF2-40B4-BE49-F238E27FC236}">
                <a16:creationId xmlns:a16="http://schemas.microsoft.com/office/drawing/2014/main" id="{FC285433-BAEC-07CE-200D-DF500FBEEB4E}"/>
              </a:ext>
            </a:extLst>
          </p:cNvPr>
          <p:cNvSpPr txBox="1"/>
          <p:nvPr/>
        </p:nvSpPr>
        <p:spPr>
          <a:xfrm>
            <a:off x="2532413" y="4771960"/>
            <a:ext cx="2247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Elaboración de Matrices complementarias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112141A-8A48-1DCF-ED47-E201AC05BA2C}"/>
              </a:ext>
            </a:extLst>
          </p:cNvPr>
          <p:cNvSpPr txBox="1"/>
          <p:nvPr/>
        </p:nvSpPr>
        <p:spPr>
          <a:xfrm>
            <a:off x="2762842" y="6047874"/>
            <a:ext cx="2247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Elaboración de propuesta de plan de implementación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12EFF33-F6A9-4843-A731-BBA00B4018D6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67" name="Picture 2" descr="Logos">
              <a:extLst>
                <a:ext uri="{FF2B5EF4-FFF2-40B4-BE49-F238E27FC236}">
                  <a16:creationId xmlns:a16="http://schemas.microsoft.com/office/drawing/2014/main" id="{19B7A051-3666-43CA-9FC9-144689B1A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050018DD-5E37-49AE-9F19-CBE09A2949CB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B3355CFF-3313-4A4A-B60B-033FA4C364E3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92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CC96930-050A-4406-91DD-089557D7CA1D}"/>
              </a:ext>
            </a:extLst>
          </p:cNvPr>
          <p:cNvSpPr/>
          <p:nvPr/>
        </p:nvSpPr>
        <p:spPr>
          <a:xfrm>
            <a:off x="5999852" y="4518579"/>
            <a:ext cx="535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Charles Darwin 1859, capítulo quinto del libro «El origen de </a:t>
            </a:r>
            <a:r>
              <a:rPr lang="es-PE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las especies</a:t>
            </a:r>
            <a:r>
              <a:rPr lang="es-PE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»</a:t>
            </a:r>
            <a:endParaRPr lang="es-PE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FA4EFC9-7D65-4DF2-AD65-2ACD70ED2BC0}"/>
              </a:ext>
            </a:extLst>
          </p:cNvPr>
          <p:cNvSpPr txBox="1"/>
          <p:nvPr/>
        </p:nvSpPr>
        <p:spPr>
          <a:xfrm>
            <a:off x="653728" y="2489876"/>
            <a:ext cx="10884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4400" b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defRPr>
            </a:lvl1pPr>
          </a:lstStyle>
          <a:p>
            <a:r>
              <a:rPr lang="es-PE" sz="2400" b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“Las especies que sobreviven no son las más fuertes, ni las más rápidas, ni las más inteligentes; sino aquellas que se adaptan mejor al cambio. En la lucha por la supervivencia, los más aptos ganan a expensas de sus rivales porque consiguen adaptarse mejor a su entorno”</a:t>
            </a: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29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arcador de posición de imagen 46" descr="Personas que debaten algo">
            <a:extLst>
              <a:ext uri="{FF2B5EF4-FFF2-40B4-BE49-F238E27FC236}">
                <a16:creationId xmlns:a16="http://schemas.microsoft.com/office/drawing/2014/main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to 3" descr="Rectángulo azul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48" name="Elipse 47" descr="Óvalo beige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6" name="Rectángulo 25" descr="Rectángulo azul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0" y="342087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Elipse 26" descr="Círculo azul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1557528" y="2654604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</a:t>
            </a:r>
          </a:p>
        </p:txBody>
      </p:sp>
      <p:sp>
        <p:nvSpPr>
          <p:cNvPr id="28" name="Elipse 27" descr="Círculo azul">
            <a:extLst>
              <a:ext uri="{FF2B5EF4-FFF2-40B4-BE49-F238E27FC236}">
                <a16:creationId xmlns:a16="http://schemas.microsoft.com/office/drawing/2014/main" id="{0AD89AAC-7A26-4BF6-8BF7-D301C467BE24}"/>
              </a:ext>
            </a:extLst>
          </p:cNvPr>
          <p:cNvSpPr/>
          <p:nvPr/>
        </p:nvSpPr>
        <p:spPr>
          <a:xfrm>
            <a:off x="7790688" y="2631439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20</a:t>
            </a:fld>
            <a:endParaRPr lang="es-ES" sz="1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91246" y="1332902"/>
            <a:ext cx="3696292" cy="565764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PROGRAMACIÓN</a:t>
            </a:r>
          </a:p>
        </p:txBody>
      </p:sp>
      <p:sp>
        <p:nvSpPr>
          <p:cNvPr id="49" name="objeto 6" descr="Rectángulo beige">
            <a:extLst>
              <a:ext uri="{FF2B5EF4-FFF2-40B4-BE49-F238E27FC236}">
                <a16:creationId xmlns:a16="http://schemas.microsoft.com/office/drawing/2014/main" id="{E67B2D0F-2920-4165-BC82-05237362DABB}"/>
              </a:ext>
            </a:extLst>
          </p:cNvPr>
          <p:cNvSpPr/>
          <p:nvPr/>
        </p:nvSpPr>
        <p:spPr bwMode="ltGray">
          <a:xfrm>
            <a:off x="414528" y="1953074"/>
            <a:ext cx="3243072" cy="45719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9" name="Elipse 28" descr="Círculo beige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111752" y="2194565"/>
            <a:ext cx="3968496" cy="39672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</a:t>
            </a:r>
          </a:p>
        </p:txBody>
      </p:sp>
      <p:sp>
        <p:nvSpPr>
          <p:cNvPr id="17" name="objeto 6" descr="Rectángulo beige">
            <a:extLst>
              <a:ext uri="{FF2B5EF4-FFF2-40B4-BE49-F238E27FC236}">
                <a16:creationId xmlns:a16="http://schemas.microsoft.com/office/drawing/2014/main" id="{FB80CE08-5EBF-D524-E603-CC12B5C1A04F}"/>
              </a:ext>
            </a:extLst>
          </p:cNvPr>
          <p:cNvSpPr/>
          <p:nvPr/>
        </p:nvSpPr>
        <p:spPr bwMode="ltGray">
          <a:xfrm>
            <a:off x="8268302" y="4255862"/>
            <a:ext cx="1842053" cy="222619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ECEC939-2D2A-48D7-B4AF-E6EB2847F43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4" name="Picture 2" descr="Logos">
              <a:extLst>
                <a:ext uri="{FF2B5EF4-FFF2-40B4-BE49-F238E27FC236}">
                  <a16:creationId xmlns:a16="http://schemas.microsoft.com/office/drawing/2014/main" id="{1381CB70-D27A-4DE4-A752-6A8C23C18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FDAB556F-EF4B-49E7-9F7C-F3ED350A45D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3201E5C3-5929-403D-B963-577230918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918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21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27" name="Gráfico 26" descr="Bombilla y engranaje">
            <a:extLst>
              <a:ext uri="{FF2B5EF4-FFF2-40B4-BE49-F238E27FC236}">
                <a16:creationId xmlns:a16="http://schemas.microsoft.com/office/drawing/2014/main" id="{02081EF9-77F9-BB07-5398-B7B5C109E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id="{F502183A-A409-D9E2-3269-650AC7AFB96A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12B5071D-DD57-4512-1B00-B7561A01A2AA}"/>
              </a:ext>
            </a:extLst>
          </p:cNvPr>
          <p:cNvSpPr txBox="1">
            <a:spLocks/>
          </p:cNvSpPr>
          <p:nvPr/>
        </p:nvSpPr>
        <p:spPr bwMode="white">
          <a:xfrm>
            <a:off x="-13740" y="5095569"/>
            <a:ext cx="3288551" cy="113186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ORGANIGRAMA ACTUAL DE LA UNAP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77C5D93-9B41-EE6A-BBC4-B3CB567EE402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75" name="Marcador de contenido 3">
            <a:extLst>
              <a:ext uri="{FF2B5EF4-FFF2-40B4-BE49-F238E27FC236}">
                <a16:creationId xmlns:a16="http://schemas.microsoft.com/office/drawing/2014/main" id="{BA5EE9F3-7A23-96B2-0D31-3A84D3342830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2F503E62-4089-D11C-5889-254D3E33631A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614C32A2-1F43-F5B4-5EA2-8EA5EDE07CA5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878B2F4F-C23C-A64B-BE11-06C253D082BB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FB9AFA72-A426-2614-D4B2-DBA64780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9870" y="1140674"/>
            <a:ext cx="8833619" cy="53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F0BAFDCB-9957-476C-A200-D31D2C794AC9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0" name="Picture 2" descr="Logos">
              <a:extLst>
                <a:ext uri="{FF2B5EF4-FFF2-40B4-BE49-F238E27FC236}">
                  <a16:creationId xmlns:a16="http://schemas.microsoft.com/office/drawing/2014/main" id="{F9A6DC63-F074-4A71-99A6-5171B71AD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AEE1112-7383-431B-A046-D343593A3DE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60FF5CC5-9B69-48B2-814D-8758BCD4536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717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22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33AF4A8-2BDB-0EA0-0E47-47C805E6067F}"/>
              </a:ext>
            </a:extLst>
          </p:cNvPr>
          <p:cNvSpPr/>
          <p:nvPr/>
        </p:nvSpPr>
        <p:spPr>
          <a:xfrm>
            <a:off x="3843293" y="18000"/>
            <a:ext cx="6840000" cy="684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AD9D0741-C086-17B6-8A9E-D2C6AA7481F4}"/>
              </a:ext>
            </a:extLst>
          </p:cNvPr>
          <p:cNvSpPr/>
          <p:nvPr/>
        </p:nvSpPr>
        <p:spPr>
          <a:xfrm>
            <a:off x="5103293" y="1287000"/>
            <a:ext cx="4320000" cy="4320000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9" name="Picture 2" descr="Logos">
            <a:extLst>
              <a:ext uri="{FF2B5EF4-FFF2-40B4-BE49-F238E27FC236}">
                <a16:creationId xmlns:a16="http://schemas.microsoft.com/office/drawing/2014/main" id="{63A5C733-C911-286C-2C37-8B4C8C34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63" y="2821420"/>
            <a:ext cx="809260" cy="12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12B5071D-DD57-4512-1B00-B7561A01A2AA}"/>
              </a:ext>
            </a:extLst>
          </p:cNvPr>
          <p:cNvSpPr txBox="1">
            <a:spLocks/>
          </p:cNvSpPr>
          <p:nvPr/>
        </p:nvSpPr>
        <p:spPr bwMode="white">
          <a:xfrm>
            <a:off x="-33660" y="5286766"/>
            <a:ext cx="4356643" cy="6044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MAPA DE PARTES INTERESADAS DE LA I+</a:t>
            </a:r>
            <a:r>
              <a:rPr lang="es-PE" sz="1400" b="1" u="sng" dirty="0">
                <a:solidFill>
                  <a:srgbClr val="FFC000"/>
                </a:solidFill>
              </a:rPr>
              <a:t>D</a:t>
            </a:r>
            <a:r>
              <a:rPr lang="es-PE" sz="1400" b="1" u="sng" dirty="0">
                <a:solidFill>
                  <a:srgbClr val="FFC000"/>
                </a:solidFill>
                <a:effectLst/>
              </a:rPr>
              <a:t>+i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2E22045-FA16-DA89-FB14-69EC159BDABE}"/>
              </a:ext>
            </a:extLst>
          </p:cNvPr>
          <p:cNvSpPr txBox="1"/>
          <p:nvPr/>
        </p:nvSpPr>
        <p:spPr>
          <a:xfrm>
            <a:off x="63856" y="5620904"/>
            <a:ext cx="41616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Nos ayuda para organizar en un solo espacio visual a todos los actores que tienen relación con las actividades de I+D+i de la universidad. Esta herramienta considera tanto las partes internas como externas y permite ver fácilmente quienes puede influir en la gestión de I+D+i de la universidad y cómo se interrelacionan estos actores.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BBD6D56-2973-9BE3-BEE0-CB6ADDB806EB}"/>
              </a:ext>
            </a:extLst>
          </p:cNvPr>
          <p:cNvSpPr txBox="1"/>
          <p:nvPr/>
        </p:nvSpPr>
        <p:spPr>
          <a:xfrm>
            <a:off x="5994509" y="3476749"/>
            <a:ext cx="95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Consejo Universitario</a:t>
            </a:r>
            <a:endParaRPr lang="es-PE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6D2E748-A1E0-3B00-9B91-FD0C9C645165}"/>
              </a:ext>
            </a:extLst>
          </p:cNvPr>
          <p:cNvSpPr txBox="1"/>
          <p:nvPr/>
        </p:nvSpPr>
        <p:spPr>
          <a:xfrm>
            <a:off x="6288093" y="2578683"/>
            <a:ext cx="1224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Investigadores</a:t>
            </a:r>
            <a:endParaRPr lang="es-PE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47C0A0A-2143-0EB6-400E-6BEA60858982}"/>
              </a:ext>
            </a:extLst>
          </p:cNvPr>
          <p:cNvSpPr txBox="1"/>
          <p:nvPr/>
        </p:nvSpPr>
        <p:spPr>
          <a:xfrm>
            <a:off x="7347158" y="2465452"/>
            <a:ext cx="122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Vicerrectorado de Investigación</a:t>
            </a:r>
            <a:endParaRPr lang="es-PE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5A9E4E4-02CD-4819-E74D-8DD464902F5B}"/>
              </a:ext>
            </a:extLst>
          </p:cNvPr>
          <p:cNvSpPr txBox="1"/>
          <p:nvPr/>
        </p:nvSpPr>
        <p:spPr>
          <a:xfrm>
            <a:off x="7029258" y="1827547"/>
            <a:ext cx="122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Vicerrectorado Académico</a:t>
            </a:r>
            <a:endParaRPr lang="es-PE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AA65A85-A316-56D5-0769-EF67929C6978}"/>
              </a:ext>
            </a:extLst>
          </p:cNvPr>
          <p:cNvSpPr txBox="1"/>
          <p:nvPr/>
        </p:nvSpPr>
        <p:spPr>
          <a:xfrm>
            <a:off x="6675648" y="2230053"/>
            <a:ext cx="122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dirty="0">
                <a:solidFill>
                  <a:schemeClr val="bg1"/>
                </a:solidFill>
              </a:rPr>
              <a:t>Rectorado</a:t>
            </a:r>
            <a:endParaRPr lang="es-PE" sz="1100" dirty="0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9D8913B-9F22-F8F7-9375-3B58779911C2}"/>
              </a:ext>
            </a:extLst>
          </p:cNvPr>
          <p:cNvSpPr txBox="1"/>
          <p:nvPr/>
        </p:nvSpPr>
        <p:spPr>
          <a:xfrm>
            <a:off x="5216684" y="2875370"/>
            <a:ext cx="129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900" dirty="0">
                <a:solidFill>
                  <a:schemeClr val="bg1"/>
                </a:solidFill>
              </a:rPr>
              <a:t>Dirección de Gestión de la Investigación</a:t>
            </a:r>
            <a:endParaRPr lang="es-PE" sz="900" dirty="0">
              <a:solidFill>
                <a:schemeClr val="bg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7E8EFFB-3304-5E5E-0DB1-03DE1F1AA950}"/>
              </a:ext>
            </a:extLst>
          </p:cNvPr>
          <p:cNvSpPr txBox="1"/>
          <p:nvPr/>
        </p:nvSpPr>
        <p:spPr>
          <a:xfrm>
            <a:off x="5406390" y="2184198"/>
            <a:ext cx="1432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900" dirty="0">
                <a:solidFill>
                  <a:schemeClr val="bg1"/>
                </a:solidFill>
              </a:rPr>
              <a:t>Dirección de Centros de Producción de Bienes y Servicios</a:t>
            </a:r>
            <a:endParaRPr lang="es-PE" sz="900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7AABE80-188D-6CCE-51B3-29C4A5796F36}"/>
              </a:ext>
            </a:extLst>
          </p:cNvPr>
          <p:cNvSpPr txBox="1"/>
          <p:nvPr/>
        </p:nvSpPr>
        <p:spPr>
          <a:xfrm>
            <a:off x="5931494" y="1646355"/>
            <a:ext cx="1264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solidFill>
                  <a:schemeClr val="bg1"/>
                </a:solidFill>
              </a:rPr>
              <a:t>Dirección de Incubadora de Empresas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5A61170-2276-65AC-3064-CD4D5384C591}"/>
              </a:ext>
            </a:extLst>
          </p:cNvPr>
          <p:cNvSpPr txBox="1"/>
          <p:nvPr/>
        </p:nvSpPr>
        <p:spPr>
          <a:xfrm>
            <a:off x="6814442" y="1431475"/>
            <a:ext cx="111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solidFill>
                  <a:schemeClr val="bg1"/>
                </a:solidFill>
              </a:rPr>
              <a:t>Dirección de Innovación y TT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2E72768-61F9-E386-E3D9-4515D531C5A7}"/>
              </a:ext>
            </a:extLst>
          </p:cNvPr>
          <p:cNvSpPr txBox="1"/>
          <p:nvPr/>
        </p:nvSpPr>
        <p:spPr>
          <a:xfrm>
            <a:off x="7900398" y="1944118"/>
            <a:ext cx="1133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Dirección de Institutos de Investigación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AB36E6D-0C36-00F4-B64C-39751D1AD1D9}"/>
              </a:ext>
            </a:extLst>
          </p:cNvPr>
          <p:cNvSpPr txBox="1"/>
          <p:nvPr/>
        </p:nvSpPr>
        <p:spPr>
          <a:xfrm>
            <a:off x="8359453" y="2615234"/>
            <a:ext cx="940490" cy="371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Unidades de Investigación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10B0EBA-FE04-151A-DB9B-D7AC072D2DC0}"/>
              </a:ext>
            </a:extLst>
          </p:cNvPr>
          <p:cNvSpPr txBox="1"/>
          <p:nvPr/>
        </p:nvSpPr>
        <p:spPr>
          <a:xfrm>
            <a:off x="8590959" y="3085361"/>
            <a:ext cx="94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Comité de ética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EAF5034-2F36-1335-B6DE-5B9385D56ADD}"/>
              </a:ext>
            </a:extLst>
          </p:cNvPr>
          <p:cNvSpPr txBox="1"/>
          <p:nvPr/>
        </p:nvSpPr>
        <p:spPr>
          <a:xfrm>
            <a:off x="7634239" y="3040189"/>
            <a:ext cx="94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Comité de seguridad y salud en el trabajo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0C5F389-6650-F6F3-FFC8-EB9E35E54435}"/>
              </a:ext>
            </a:extLst>
          </p:cNvPr>
          <p:cNvSpPr txBox="1"/>
          <p:nvPr/>
        </p:nvSpPr>
        <p:spPr>
          <a:xfrm>
            <a:off x="4991769" y="3447000"/>
            <a:ext cx="1306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Dirección de planeamiento y presupuesto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CAAA01E-9E03-19BC-ADE3-233FA991C1C7}"/>
              </a:ext>
            </a:extLst>
          </p:cNvPr>
          <p:cNvSpPr txBox="1"/>
          <p:nvPr/>
        </p:nvSpPr>
        <p:spPr>
          <a:xfrm>
            <a:off x="5311726" y="4063360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Dirección General de Administración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2F4A268-5908-2974-0979-9FF73227B231}"/>
              </a:ext>
            </a:extLst>
          </p:cNvPr>
          <p:cNvSpPr txBox="1"/>
          <p:nvPr/>
        </p:nvSpPr>
        <p:spPr>
          <a:xfrm>
            <a:off x="5820101" y="4577234"/>
            <a:ext cx="130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Oficina de Cooperación y Relaciones Internacionales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8536DE6-07CD-6A78-7BD5-1739B48F478C}"/>
              </a:ext>
            </a:extLst>
          </p:cNvPr>
          <p:cNvSpPr txBox="1"/>
          <p:nvPr/>
        </p:nvSpPr>
        <p:spPr>
          <a:xfrm>
            <a:off x="7579489" y="3705489"/>
            <a:ext cx="83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Unidad de RRHH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54EAF61-B58A-7694-A78F-4E00DF9261B1}"/>
              </a:ext>
            </a:extLst>
          </p:cNvPr>
          <p:cNvSpPr txBox="1"/>
          <p:nvPr/>
        </p:nvSpPr>
        <p:spPr>
          <a:xfrm>
            <a:off x="8279786" y="3576702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Unidad de Abastecimiento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F521B4D-E853-441D-3255-D1881BF4F318}"/>
              </a:ext>
            </a:extLst>
          </p:cNvPr>
          <p:cNvSpPr txBox="1"/>
          <p:nvPr/>
        </p:nvSpPr>
        <p:spPr>
          <a:xfrm>
            <a:off x="7998304" y="4132610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Unidad de Biblioteca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CC59E64-AF2C-9238-D815-BC289CC83A8D}"/>
              </a:ext>
            </a:extLst>
          </p:cNvPr>
          <p:cNvSpPr txBox="1"/>
          <p:nvPr/>
        </p:nvSpPr>
        <p:spPr>
          <a:xfrm>
            <a:off x="6715005" y="4189333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Estudiantes de pre y posgrado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303F6BF-80E7-D2ED-44BB-919CC96EAE7D}"/>
              </a:ext>
            </a:extLst>
          </p:cNvPr>
          <p:cNvSpPr txBox="1"/>
          <p:nvPr/>
        </p:nvSpPr>
        <p:spPr>
          <a:xfrm>
            <a:off x="7979650" y="4343666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Decanos de las facultades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07239A8-8130-79EC-8AC0-E63DD4F30D8E}"/>
              </a:ext>
            </a:extLst>
          </p:cNvPr>
          <p:cNvSpPr txBox="1"/>
          <p:nvPr/>
        </p:nvSpPr>
        <p:spPr>
          <a:xfrm>
            <a:off x="6673052" y="4615171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Centros de Investigación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A514781-08BA-92C2-260E-22DFE4E15022}"/>
              </a:ext>
            </a:extLst>
          </p:cNvPr>
          <p:cNvSpPr txBox="1"/>
          <p:nvPr/>
        </p:nvSpPr>
        <p:spPr>
          <a:xfrm>
            <a:off x="7519077" y="4781385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Institutos de Investigación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C9B97F3-1FEE-0F6C-F7F5-B3CDA588135F}"/>
              </a:ext>
            </a:extLst>
          </p:cNvPr>
          <p:cNvSpPr txBox="1"/>
          <p:nvPr/>
        </p:nvSpPr>
        <p:spPr>
          <a:xfrm>
            <a:off x="6650239" y="5173127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Asesoría Jurídica</a:t>
            </a: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498E874B-701D-23D8-8649-C0F753A587A7}"/>
              </a:ext>
            </a:extLst>
          </p:cNvPr>
          <p:cNvCxnSpPr>
            <a:stCxn id="30" idx="7"/>
          </p:cNvCxnSpPr>
          <p:nvPr/>
        </p:nvCxnSpPr>
        <p:spPr>
          <a:xfrm rot="5400000" flipH="1" flipV="1">
            <a:off x="9250048" y="671139"/>
            <a:ext cx="789107" cy="1707914"/>
          </a:xfrm>
          <a:prstGeom prst="bentConnector2">
            <a:avLst/>
          </a:prstGeom>
          <a:ln w="28575">
            <a:solidFill>
              <a:srgbClr val="F4A5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arcador de contenido 3">
            <a:extLst>
              <a:ext uri="{FF2B5EF4-FFF2-40B4-BE49-F238E27FC236}">
                <a16:creationId xmlns:a16="http://schemas.microsoft.com/office/drawing/2014/main" id="{C9CC6989-D10B-8DEA-2BA3-63D645F002C9}"/>
              </a:ext>
            </a:extLst>
          </p:cNvPr>
          <p:cNvSpPr txBox="1">
            <a:spLocks/>
          </p:cNvSpPr>
          <p:nvPr/>
        </p:nvSpPr>
        <p:spPr bwMode="white">
          <a:xfrm>
            <a:off x="10488202" y="972684"/>
            <a:ext cx="1332327" cy="365126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800" b="1" dirty="0">
                <a:solidFill>
                  <a:schemeClr val="bg1"/>
                </a:solidFill>
                <a:effectLst/>
              </a:rPr>
              <a:t>INTERNO</a:t>
            </a:r>
          </a:p>
        </p:txBody>
      </p: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29838D8A-64F5-0C4C-E95E-07AED8477C6B}"/>
              </a:ext>
            </a:extLst>
          </p:cNvPr>
          <p:cNvCxnSpPr/>
          <p:nvPr/>
        </p:nvCxnSpPr>
        <p:spPr>
          <a:xfrm flipV="1">
            <a:off x="9750413" y="5403959"/>
            <a:ext cx="932880" cy="505274"/>
          </a:xfrm>
          <a:prstGeom prst="bentConnector3">
            <a:avLst/>
          </a:prstGeom>
          <a:ln w="28575">
            <a:solidFill>
              <a:srgbClr val="F4A5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arcador de contenido 3">
            <a:extLst>
              <a:ext uri="{FF2B5EF4-FFF2-40B4-BE49-F238E27FC236}">
                <a16:creationId xmlns:a16="http://schemas.microsoft.com/office/drawing/2014/main" id="{C2DBE29E-2B72-5B58-4594-62D9F6642A99}"/>
              </a:ext>
            </a:extLst>
          </p:cNvPr>
          <p:cNvSpPr txBox="1">
            <a:spLocks/>
          </p:cNvSpPr>
          <p:nvPr/>
        </p:nvSpPr>
        <p:spPr bwMode="white">
          <a:xfrm>
            <a:off x="10687200" y="5205661"/>
            <a:ext cx="1332327" cy="365126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800" b="1" dirty="0">
                <a:solidFill>
                  <a:schemeClr val="bg1"/>
                </a:solidFill>
                <a:effectLst/>
              </a:rPr>
              <a:t>EXTERNO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A104E39-C58E-0545-ECE4-4053F5F35915}"/>
              </a:ext>
            </a:extLst>
          </p:cNvPr>
          <p:cNvSpPr txBox="1"/>
          <p:nvPr/>
        </p:nvSpPr>
        <p:spPr>
          <a:xfrm>
            <a:off x="6593800" y="6066004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CONCYTEC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028BCB6-3DAC-FD47-328B-52068976BB83}"/>
              </a:ext>
            </a:extLst>
          </p:cNvPr>
          <p:cNvSpPr txBox="1"/>
          <p:nvPr/>
        </p:nvSpPr>
        <p:spPr>
          <a:xfrm>
            <a:off x="5270972" y="5954718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MINEDU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7AEE0BF-5CAC-5718-54CC-10EAC4B723BC}"/>
              </a:ext>
            </a:extLst>
          </p:cNvPr>
          <p:cNvSpPr txBox="1"/>
          <p:nvPr/>
        </p:nvSpPr>
        <p:spPr>
          <a:xfrm>
            <a:off x="4599459" y="5256917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SUNEDU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AC1FE1AC-E99C-2B59-064B-725B3494EF9B}"/>
              </a:ext>
            </a:extLst>
          </p:cNvPr>
          <p:cNvSpPr txBox="1"/>
          <p:nvPr/>
        </p:nvSpPr>
        <p:spPr>
          <a:xfrm>
            <a:off x="7900398" y="5823169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RPU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14431A9-B64A-C011-3080-D201798D470E}"/>
              </a:ext>
            </a:extLst>
          </p:cNvPr>
          <p:cNvSpPr txBox="1"/>
          <p:nvPr/>
        </p:nvSpPr>
        <p:spPr>
          <a:xfrm>
            <a:off x="3795181" y="3804368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GOBIERNO REGIONAL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6321853-A71F-3170-B5E7-48781773BE05}"/>
              </a:ext>
            </a:extLst>
          </p:cNvPr>
          <p:cNvSpPr txBox="1"/>
          <p:nvPr/>
        </p:nvSpPr>
        <p:spPr>
          <a:xfrm>
            <a:off x="3758830" y="3208481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G</a:t>
            </a:r>
            <a:r>
              <a:rPr lang="es-PE" dirty="0"/>
              <a:t>OBIERNOS LOCALES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663D7BF7-E633-7182-7A3D-8420765780DA}"/>
              </a:ext>
            </a:extLst>
          </p:cNvPr>
          <p:cNvSpPr txBox="1"/>
          <p:nvPr/>
        </p:nvSpPr>
        <p:spPr>
          <a:xfrm>
            <a:off x="8480402" y="5304766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RED CITE</a:t>
            </a:r>
            <a:endParaRPr lang="es-PE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C06A46D-2AA7-3BD7-1565-688BFDC74018}"/>
              </a:ext>
            </a:extLst>
          </p:cNvPr>
          <p:cNvSpPr txBox="1"/>
          <p:nvPr/>
        </p:nvSpPr>
        <p:spPr>
          <a:xfrm>
            <a:off x="4126289" y="1913682"/>
            <a:ext cx="130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CÁMARA DE COMERCIO, INDUSTRIA Y TURISMO</a:t>
            </a:r>
            <a:endParaRPr lang="es-PE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53420672-1240-3E7E-D301-8A6F9ADD4351}"/>
              </a:ext>
            </a:extLst>
          </p:cNvPr>
          <p:cNvSpPr txBox="1"/>
          <p:nvPr/>
        </p:nvSpPr>
        <p:spPr>
          <a:xfrm>
            <a:off x="4624896" y="1400638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PETROLERAS</a:t>
            </a:r>
            <a:endParaRPr lang="es-PE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98CD9BF-3350-FDAE-414C-6B57645BBE6D}"/>
              </a:ext>
            </a:extLst>
          </p:cNvPr>
          <p:cNvSpPr txBox="1"/>
          <p:nvPr/>
        </p:nvSpPr>
        <p:spPr>
          <a:xfrm>
            <a:off x="9176799" y="3989034"/>
            <a:ext cx="130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INSTITUTO NACIONAL DE INNOVACIÓN AGRARIA</a:t>
            </a:r>
            <a:endParaRPr lang="es-PE" dirty="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C907A8A8-55C1-D4A2-3DAF-8B0634D5EA28}"/>
              </a:ext>
            </a:extLst>
          </p:cNvPr>
          <p:cNvSpPr txBox="1"/>
          <p:nvPr/>
        </p:nvSpPr>
        <p:spPr>
          <a:xfrm>
            <a:off x="5561532" y="599542"/>
            <a:ext cx="1306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INSTITUTO DE MEDICIONA TRADICIONAL</a:t>
            </a:r>
            <a:endParaRPr lang="es-PE" dirty="0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83E2FBB0-C96B-EDE3-4782-3DF2A8066528}"/>
              </a:ext>
            </a:extLst>
          </p:cNvPr>
          <p:cNvSpPr txBox="1"/>
          <p:nvPr/>
        </p:nvSpPr>
        <p:spPr>
          <a:xfrm>
            <a:off x="7154280" y="442023"/>
            <a:ext cx="130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INSTITUTO DE INVESTIGACION DE LA AMAZONÍA PERUANA</a:t>
            </a:r>
            <a:endParaRPr lang="es-PE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5D3C635-C47D-BEB1-CA09-325C3068E1C5}"/>
              </a:ext>
            </a:extLst>
          </p:cNvPr>
          <p:cNvSpPr txBox="1"/>
          <p:nvPr/>
        </p:nvSpPr>
        <p:spPr>
          <a:xfrm>
            <a:off x="8789379" y="1325138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UNIVERSIDADES NACIONALES</a:t>
            </a:r>
            <a:endParaRPr lang="es-PE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3AC40D1-702D-3CC8-EBE8-E14E78DE56F8}"/>
              </a:ext>
            </a:extLst>
          </p:cNvPr>
          <p:cNvSpPr txBox="1"/>
          <p:nvPr/>
        </p:nvSpPr>
        <p:spPr>
          <a:xfrm>
            <a:off x="9047133" y="2028529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UNIVERSIDADES INTERNACIONALES</a:t>
            </a:r>
            <a:endParaRPr lang="es-PE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F5D8EB82-C249-D70B-FF5D-09B5486F49CC}"/>
              </a:ext>
            </a:extLst>
          </p:cNvPr>
          <p:cNvSpPr txBox="1"/>
          <p:nvPr/>
        </p:nvSpPr>
        <p:spPr>
          <a:xfrm>
            <a:off x="9362070" y="2804090"/>
            <a:ext cx="130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419" dirty="0"/>
              <a:t>EMPRESAS PRIVADAS</a:t>
            </a:r>
            <a:endParaRPr lang="es-PE" dirty="0"/>
          </a:p>
        </p:txBody>
      </p:sp>
      <p:pic>
        <p:nvPicPr>
          <p:cNvPr id="79" name="Gráfico 78" descr="Bombilla y engranaje">
            <a:extLst>
              <a:ext uri="{FF2B5EF4-FFF2-40B4-BE49-F238E27FC236}">
                <a16:creationId xmlns:a16="http://schemas.microsoft.com/office/drawing/2014/main" id="{DF3C6ECB-8226-F05D-336C-CD143E58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17D7906B-F701-5FBB-7D14-05C151942674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81" name="Marcador de contenido 3">
            <a:extLst>
              <a:ext uri="{FF2B5EF4-FFF2-40B4-BE49-F238E27FC236}">
                <a16:creationId xmlns:a16="http://schemas.microsoft.com/office/drawing/2014/main" id="{5800D665-8904-2FBF-F540-F39D599DFCE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910E8956-675E-780E-56F7-980DF570BCE4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68295463-CC45-FC45-2ABE-3C0B2F13C7F5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0F9C2826-656F-111D-0752-AF5C88F54E1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85" name="Marcador de contenido 3">
            <a:extLst>
              <a:ext uri="{FF2B5EF4-FFF2-40B4-BE49-F238E27FC236}">
                <a16:creationId xmlns:a16="http://schemas.microsoft.com/office/drawing/2014/main" id="{8CF55E43-82CB-260D-7FAA-11E571AE1731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75" name="Grupo 74">
            <a:extLst>
              <a:ext uri="{FF2B5EF4-FFF2-40B4-BE49-F238E27FC236}">
                <a16:creationId xmlns:a16="http://schemas.microsoft.com/office/drawing/2014/main" id="{930F4C11-9284-4366-971C-5A3BE5A70555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76" name="Picture 2" descr="Logos">
              <a:extLst>
                <a:ext uri="{FF2B5EF4-FFF2-40B4-BE49-F238E27FC236}">
                  <a16:creationId xmlns:a16="http://schemas.microsoft.com/office/drawing/2014/main" id="{78856603-E873-4166-83D1-5F9B0E888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BFB5458-E448-49BD-ADA9-5E885284C39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0A0B1EEE-D423-4A2D-B1FC-345D69243CC4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uadroTexto 85">
            <a:extLst>
              <a:ext uri="{FF2B5EF4-FFF2-40B4-BE49-F238E27FC236}">
                <a16:creationId xmlns:a16="http://schemas.microsoft.com/office/drawing/2014/main" id="{AD45F555-E668-469D-A183-A85A555143DE}"/>
              </a:ext>
            </a:extLst>
          </p:cNvPr>
          <p:cNvSpPr txBox="1"/>
          <p:nvPr/>
        </p:nvSpPr>
        <p:spPr>
          <a:xfrm>
            <a:off x="4149796" y="4616685"/>
            <a:ext cx="1306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s-es"/>
            </a:defPPr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PE"/>
              <a:t>INDECOPI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9972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23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2E22045-FA16-DA89-FB14-69EC159BDABE}"/>
              </a:ext>
            </a:extLst>
          </p:cNvPr>
          <p:cNvSpPr txBox="1"/>
          <p:nvPr/>
        </p:nvSpPr>
        <p:spPr>
          <a:xfrm>
            <a:off x="63856" y="5620904"/>
            <a:ext cx="41616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Nos ayuda para organizar en un solo espacio visual a todos los actores que tienen relación con las actividades de I+D+i de la universidad. Esta herramienta considera tanto las partes internas como externas y permite ver fácilmente quienes puede influir en la gestión de I+D+i de la universidad y cómo se interrelacionan estos actores.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0285F0C-7189-4EF4-BE3F-7298AEDAF93E}"/>
              </a:ext>
            </a:extLst>
          </p:cNvPr>
          <p:cNvSpPr/>
          <p:nvPr/>
        </p:nvSpPr>
        <p:spPr>
          <a:xfrm>
            <a:off x="4308021" y="1339943"/>
            <a:ext cx="3489960" cy="2457452"/>
          </a:xfrm>
          <a:prstGeom prst="rect">
            <a:avLst/>
          </a:prstGeom>
          <a:solidFill>
            <a:srgbClr val="009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100" b="1" dirty="0">
                <a:solidFill>
                  <a:srgbClr val="F4A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SATISFECHO</a:t>
            </a:r>
          </a:p>
          <a:p>
            <a:pPr algn="ctr"/>
            <a:endParaRPr lang="es-PE" sz="1100" dirty="0">
              <a:solidFill>
                <a:schemeClr val="bg1"/>
              </a:solidFill>
            </a:endParaRP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Consejo</a:t>
            </a:r>
            <a:r>
              <a:rPr lang="es-PE" sz="1100" baseline="0" dirty="0">
                <a:solidFill>
                  <a:schemeClr val="bg1"/>
                </a:solidFill>
              </a:rPr>
              <a:t> Universitario</a:t>
            </a:r>
          </a:p>
          <a:p>
            <a:pPr marL="228600" indent="-228600" algn="l">
              <a:buAutoNum type="arabicPeriod"/>
            </a:pPr>
            <a:r>
              <a:rPr lang="es-PE" dirty="0">
                <a:solidFill>
                  <a:schemeClr val="bg1"/>
                </a:solidFill>
              </a:rPr>
              <a:t>Rectorado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Comité de ética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Comité de seguridad y salud en el trabajo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Dirección de Planeamiento y Presupuesto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Dirección General de Administración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Asesoría Jurídica</a:t>
            </a:r>
            <a:endParaRPr lang="es-PE" dirty="0">
              <a:solidFill>
                <a:schemeClr val="bg1"/>
              </a:solidFill>
            </a:endParaRP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Minedu</a:t>
            </a:r>
            <a:endParaRPr lang="es-PE" dirty="0">
              <a:solidFill>
                <a:schemeClr val="bg1"/>
              </a:solidFill>
            </a:endParaRPr>
          </a:p>
          <a:p>
            <a:pPr marL="228600" indent="-228600" algn="l">
              <a:buAutoNum type="arabicPeriod"/>
            </a:pPr>
            <a:r>
              <a:rPr lang="es-PE" sz="1100" dirty="0" err="1">
                <a:solidFill>
                  <a:schemeClr val="bg1"/>
                </a:solidFill>
              </a:rPr>
              <a:t>Sunedu</a:t>
            </a:r>
            <a:r>
              <a:rPr lang="es-PE" sz="1100" dirty="0">
                <a:solidFill>
                  <a:schemeClr val="bg1"/>
                </a:solidFill>
              </a:rPr>
              <a:t>.</a:t>
            </a:r>
          </a:p>
          <a:p>
            <a:pPr marL="228600" indent="-228600" algn="l">
              <a:buAutoNum type="arabicPeriod"/>
            </a:pPr>
            <a:r>
              <a:rPr lang="es-PE" sz="1100" dirty="0" err="1">
                <a:solidFill>
                  <a:schemeClr val="bg1"/>
                </a:solidFill>
              </a:rPr>
              <a:t>Concytec</a:t>
            </a:r>
            <a:endParaRPr lang="es-PE" sz="1100" dirty="0">
              <a:solidFill>
                <a:schemeClr val="bg1"/>
              </a:solidFill>
            </a:endParaRPr>
          </a:p>
          <a:p>
            <a:pPr algn="l"/>
            <a:endParaRPr lang="es-PE" sz="1100" dirty="0">
              <a:solidFill>
                <a:schemeClr val="bg1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A1AAF10-4326-4753-9D6E-7052F5A0848A}"/>
              </a:ext>
            </a:extLst>
          </p:cNvPr>
          <p:cNvSpPr/>
          <p:nvPr/>
        </p:nvSpPr>
        <p:spPr>
          <a:xfrm>
            <a:off x="7818935" y="1046575"/>
            <a:ext cx="3950970" cy="2762250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100" b="1" dirty="0">
                <a:solidFill>
                  <a:srgbClr val="F4A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GESTIONAR MINUCIOSAMENTE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1. Investigadores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2. Vicerrectorado</a:t>
            </a:r>
            <a:r>
              <a:rPr lang="es-PE" sz="1100" baseline="0" dirty="0">
                <a:solidFill>
                  <a:schemeClr val="bg1"/>
                </a:solidFill>
              </a:rPr>
              <a:t> de Investigación</a:t>
            </a:r>
            <a:endParaRPr lang="es-PE" sz="1100" dirty="0">
              <a:solidFill>
                <a:schemeClr val="bg1"/>
              </a:solidFill>
            </a:endParaRP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3. Dirección de Gestión de la Investigación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4. Dirección de Centros de Producción de Bienes y Servicios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5.Dirección de Incubadora de Empresas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6. Dirección de Innovación y TT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7. Dirección de Institutos</a:t>
            </a:r>
            <a:r>
              <a:rPr lang="es-PE" sz="1100" baseline="0" dirty="0">
                <a:solidFill>
                  <a:schemeClr val="bg1"/>
                </a:solidFill>
              </a:rPr>
              <a:t> de Investigación</a:t>
            </a:r>
            <a:endParaRPr lang="es-PE" sz="1100" dirty="0">
              <a:solidFill>
                <a:schemeClr val="bg1"/>
              </a:solidFill>
            </a:endParaRP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8. Unidades de Investigación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9. Unidad de Abastecimiento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10. Estudiantes pre y posgrado, egresados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11. Instituto de Investigación de la Amazonía Peruana - IIAP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12. Universidades Nacionales e Internacionales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13.</a:t>
            </a:r>
            <a:r>
              <a:rPr lang="es-PE" sz="1100" baseline="0" dirty="0">
                <a:solidFill>
                  <a:schemeClr val="bg1"/>
                </a:solidFill>
              </a:rPr>
              <a:t> Centros de Investigación (CIRNA y CILIAP)</a:t>
            </a:r>
          </a:p>
          <a:p>
            <a:pPr algn="l"/>
            <a:r>
              <a:rPr lang="es-PE" sz="1100" baseline="0" dirty="0">
                <a:solidFill>
                  <a:schemeClr val="bg1"/>
                </a:solidFill>
              </a:rPr>
              <a:t>14. Institutos de Investigación de las Facultades</a:t>
            </a:r>
            <a:endParaRPr lang="es-PE" sz="1100" dirty="0">
              <a:solidFill>
                <a:schemeClr val="bg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C73EDD7-5FBC-4363-9CDB-60207E40C579}"/>
              </a:ext>
            </a:extLst>
          </p:cNvPr>
          <p:cNvSpPr/>
          <p:nvPr/>
        </p:nvSpPr>
        <p:spPr>
          <a:xfrm>
            <a:off x="4328975" y="3854543"/>
            <a:ext cx="3453765" cy="1840231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 REGULAR</a:t>
            </a:r>
          </a:p>
          <a:p>
            <a:pPr algn="ctr"/>
            <a:endParaRPr lang="es-PE" sz="1100" dirty="0">
              <a:solidFill>
                <a:schemeClr val="bg1"/>
              </a:solidFill>
            </a:endParaRP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1.  Vicerrectorado</a:t>
            </a:r>
            <a:r>
              <a:rPr lang="es-PE" sz="1100" baseline="0" dirty="0">
                <a:solidFill>
                  <a:schemeClr val="bg1"/>
                </a:solidFill>
              </a:rPr>
              <a:t> Académico</a:t>
            </a:r>
            <a:endParaRPr lang="es-PE" sz="1100" dirty="0">
              <a:solidFill>
                <a:schemeClr val="bg1"/>
              </a:solidFill>
            </a:endParaRP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2. Oficina de Cooperación y Relaciones Internacionales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3. Unidad de RRHH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4. Repositorio UNAP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5. Unidad de Biblioteca </a:t>
            </a:r>
          </a:p>
          <a:p>
            <a:pPr algn="l"/>
            <a:r>
              <a:rPr lang="es-PE" sz="1100" dirty="0">
                <a:solidFill>
                  <a:schemeClr val="bg1"/>
                </a:solidFill>
              </a:rPr>
              <a:t>6. Cámara de Comercio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96E105B-793E-4054-88C0-8015B86A1BFD}"/>
              </a:ext>
            </a:extLst>
          </p:cNvPr>
          <p:cNvSpPr/>
          <p:nvPr/>
        </p:nvSpPr>
        <p:spPr>
          <a:xfrm>
            <a:off x="7822746" y="3845019"/>
            <a:ext cx="3975735" cy="18943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INFORMADO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Decanos de Facultades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RPU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Gobierno Regional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Gobierno Local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CITE Productivo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Petroleras (Petroperú)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Instituto Nacional de Innovación Agraria – INIA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Instituto de Medicina Tradicional – IMET</a:t>
            </a:r>
          </a:p>
          <a:p>
            <a:pPr marL="228600" indent="-228600" algn="l">
              <a:buAutoNum type="arabicPeriod"/>
            </a:pPr>
            <a:r>
              <a:rPr lang="es-PE" sz="1100" dirty="0">
                <a:solidFill>
                  <a:schemeClr val="bg1"/>
                </a:solidFill>
              </a:rPr>
              <a:t>Empresas Privadas (Financiadoras)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294E133-8158-4126-B43E-5FF119D89107}"/>
              </a:ext>
            </a:extLst>
          </p:cNvPr>
          <p:cNvGrpSpPr/>
          <p:nvPr/>
        </p:nvGrpSpPr>
        <p:grpSpPr>
          <a:xfrm>
            <a:off x="4225468" y="1198974"/>
            <a:ext cx="7902676" cy="4669155"/>
            <a:chOff x="0" y="152399"/>
            <a:chExt cx="5224466" cy="3719512"/>
          </a:xfrm>
        </p:grpSpPr>
        <p:cxnSp>
          <p:nvCxnSpPr>
            <p:cNvPr id="39" name="Conector recto de flecha 38">
              <a:extLst>
                <a:ext uri="{FF2B5EF4-FFF2-40B4-BE49-F238E27FC236}">
                  <a16:creationId xmlns:a16="http://schemas.microsoft.com/office/drawing/2014/main" id="{E75A69CA-94C9-4AB0-AB38-E62CCCC2D6C8}"/>
                </a:ext>
              </a:extLst>
            </p:cNvPr>
            <p:cNvCxnSpPr/>
            <p:nvPr/>
          </p:nvCxnSpPr>
          <p:spPr>
            <a:xfrm flipH="1" flipV="1">
              <a:off x="0" y="152399"/>
              <a:ext cx="14288" cy="3719512"/>
            </a:xfrm>
            <a:prstGeom prst="straightConnector1">
              <a:avLst/>
            </a:prstGeom>
            <a:ln w="41275">
              <a:solidFill>
                <a:srgbClr val="F4A5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id="{26933DFD-268A-47EC-8DB4-A474328C3AED}"/>
                </a:ext>
              </a:extLst>
            </p:cNvPr>
            <p:cNvCxnSpPr/>
            <p:nvPr/>
          </p:nvCxnSpPr>
          <p:spPr>
            <a:xfrm flipV="1">
              <a:off x="4764" y="3843336"/>
              <a:ext cx="5219702" cy="14289"/>
            </a:xfrm>
            <a:prstGeom prst="straightConnector1">
              <a:avLst/>
            </a:prstGeom>
            <a:ln w="41275">
              <a:solidFill>
                <a:srgbClr val="F4A5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Marcador de contenido 3">
            <a:extLst>
              <a:ext uri="{FF2B5EF4-FFF2-40B4-BE49-F238E27FC236}">
                <a16:creationId xmlns:a16="http://schemas.microsoft.com/office/drawing/2014/main" id="{2FB4545D-CCE6-ED2D-03BB-5AEEA439FD22}"/>
              </a:ext>
            </a:extLst>
          </p:cNvPr>
          <p:cNvSpPr txBox="1">
            <a:spLocks/>
          </p:cNvSpPr>
          <p:nvPr/>
        </p:nvSpPr>
        <p:spPr bwMode="white">
          <a:xfrm>
            <a:off x="3078381" y="1217062"/>
            <a:ext cx="1175056" cy="3000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200" b="1" dirty="0">
                <a:solidFill>
                  <a:srgbClr val="FFC000"/>
                </a:solidFill>
                <a:effectLst/>
              </a:rPr>
              <a:t>INFLUENCIA</a:t>
            </a:r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CCD271C8-52F9-1F54-3866-7DE3C59948DB}"/>
              </a:ext>
            </a:extLst>
          </p:cNvPr>
          <p:cNvSpPr txBox="1">
            <a:spLocks/>
          </p:cNvSpPr>
          <p:nvPr/>
        </p:nvSpPr>
        <p:spPr bwMode="white">
          <a:xfrm>
            <a:off x="11026550" y="5899262"/>
            <a:ext cx="1175056" cy="3000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200" b="1" dirty="0">
                <a:solidFill>
                  <a:srgbClr val="FFC000"/>
                </a:solidFill>
                <a:effectLst/>
              </a:rPr>
              <a:t>INTERÉS</a:t>
            </a:r>
          </a:p>
        </p:txBody>
      </p:sp>
      <p:pic>
        <p:nvPicPr>
          <p:cNvPr id="43" name="Picture 2" descr="Logos">
            <a:extLst>
              <a:ext uri="{FF2B5EF4-FFF2-40B4-BE49-F238E27FC236}">
                <a16:creationId xmlns:a16="http://schemas.microsoft.com/office/drawing/2014/main" id="{EC98F6E5-6DB1-61F8-D84B-C1E99134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14" y="2803420"/>
            <a:ext cx="809260" cy="12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Marcador de contenido 3">
            <a:extLst>
              <a:ext uri="{FF2B5EF4-FFF2-40B4-BE49-F238E27FC236}">
                <a16:creationId xmlns:a16="http://schemas.microsoft.com/office/drawing/2014/main" id="{49746C7C-03ED-2E1C-4F4B-0122A23DC04C}"/>
              </a:ext>
            </a:extLst>
          </p:cNvPr>
          <p:cNvSpPr txBox="1">
            <a:spLocks/>
          </p:cNvSpPr>
          <p:nvPr/>
        </p:nvSpPr>
        <p:spPr bwMode="white">
          <a:xfrm>
            <a:off x="-33660" y="5286766"/>
            <a:ext cx="4356643" cy="60446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MAPA DE PARTES INTERESADAS DE LA I+</a:t>
            </a:r>
            <a:r>
              <a:rPr lang="es-PE" sz="1400" b="1" u="sng" dirty="0">
                <a:solidFill>
                  <a:srgbClr val="FFC000"/>
                </a:solidFill>
              </a:rPr>
              <a:t>D</a:t>
            </a:r>
            <a:r>
              <a:rPr lang="es-PE" sz="1400" b="1" u="sng" dirty="0">
                <a:solidFill>
                  <a:srgbClr val="FFC000"/>
                </a:solidFill>
                <a:effectLst/>
              </a:rPr>
              <a:t>+i</a:t>
            </a:r>
          </a:p>
        </p:txBody>
      </p:sp>
      <p:pic>
        <p:nvPicPr>
          <p:cNvPr id="51" name="Gráfico 50" descr="Bombilla y engranaje">
            <a:extLst>
              <a:ext uri="{FF2B5EF4-FFF2-40B4-BE49-F238E27FC236}">
                <a16:creationId xmlns:a16="http://schemas.microsoft.com/office/drawing/2014/main" id="{68AF142D-D9E2-6EBA-8BF4-22D99892C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31D44AB-C7CC-BDEC-761D-6F66CAFA7A52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53" name="Marcador de contenido 3">
            <a:extLst>
              <a:ext uri="{FF2B5EF4-FFF2-40B4-BE49-F238E27FC236}">
                <a16:creationId xmlns:a16="http://schemas.microsoft.com/office/drawing/2014/main" id="{689C3172-651C-7B51-7BD4-8CFC6CBD72AC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3D079391-13EE-7DB2-DE1D-C4C7B19153E6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88D85196-9E52-33DD-E129-A7CD5D23E46C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455A0F49-7CA1-0D46-AEBC-6CB27CA9A7D9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57" name="Marcador de contenido 3">
            <a:extLst>
              <a:ext uri="{FF2B5EF4-FFF2-40B4-BE49-F238E27FC236}">
                <a16:creationId xmlns:a16="http://schemas.microsoft.com/office/drawing/2014/main" id="{9098BF55-51B4-B8E1-C209-3DE0E0C1E367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EDB9F1FC-10B0-4405-89BC-6FD01DDBA6F3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4" name="Picture 2" descr="Logos">
              <a:extLst>
                <a:ext uri="{FF2B5EF4-FFF2-40B4-BE49-F238E27FC236}">
                  <a16:creationId xmlns:a16="http://schemas.microsoft.com/office/drawing/2014/main" id="{7FE34285-BA3E-46FF-81DD-C881CCB5D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F9343185-2192-4217-999C-FD41B18F4055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ACBEDD2B-5948-430A-9E43-12348DEC696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323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24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102" name="Group 42">
            <a:extLst>
              <a:ext uri="{FF2B5EF4-FFF2-40B4-BE49-F238E27FC236}">
                <a16:creationId xmlns:a16="http://schemas.microsoft.com/office/drawing/2014/main" id="{715B369D-6B97-D72F-5E8F-A319315F9E27}"/>
              </a:ext>
            </a:extLst>
          </p:cNvPr>
          <p:cNvGrpSpPr/>
          <p:nvPr/>
        </p:nvGrpSpPr>
        <p:grpSpPr>
          <a:xfrm>
            <a:off x="8369153" y="1064460"/>
            <a:ext cx="1860855" cy="2139783"/>
            <a:chOff x="5921171" y="779383"/>
            <a:chExt cx="1860855" cy="2139783"/>
          </a:xfrm>
        </p:grpSpPr>
        <p:sp>
          <p:nvSpPr>
            <p:cNvPr id="103" name="Freeform: Shape 40">
              <a:extLst>
                <a:ext uri="{FF2B5EF4-FFF2-40B4-BE49-F238E27FC236}">
                  <a16:creationId xmlns:a16="http://schemas.microsoft.com/office/drawing/2014/main" id="{41E12F08-17B1-A341-3309-E4261358E0F3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41">
              <a:extLst>
                <a:ext uri="{FF2B5EF4-FFF2-40B4-BE49-F238E27FC236}">
                  <a16:creationId xmlns:a16="http://schemas.microsoft.com/office/drawing/2014/main" id="{7680AFD3-3D28-AE85-BBAF-E407237BBFB1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6B41E"/>
                </a:gs>
                <a:gs pos="100000">
                  <a:srgbClr val="FDD946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43">
            <a:extLst>
              <a:ext uri="{FF2B5EF4-FFF2-40B4-BE49-F238E27FC236}">
                <a16:creationId xmlns:a16="http://schemas.microsoft.com/office/drawing/2014/main" id="{3471FEDB-31D0-1FC2-54D0-A0CEEAC43F91}"/>
              </a:ext>
            </a:extLst>
          </p:cNvPr>
          <p:cNvGrpSpPr/>
          <p:nvPr/>
        </p:nvGrpSpPr>
        <p:grpSpPr>
          <a:xfrm flipH="1">
            <a:off x="6508298" y="1064459"/>
            <a:ext cx="1860855" cy="2139783"/>
            <a:chOff x="5921171" y="779383"/>
            <a:chExt cx="1860855" cy="2139783"/>
          </a:xfrm>
        </p:grpSpPr>
        <p:sp>
          <p:nvSpPr>
            <p:cNvPr id="106" name="Freeform: Shape 44">
              <a:extLst>
                <a:ext uri="{FF2B5EF4-FFF2-40B4-BE49-F238E27FC236}">
                  <a16:creationId xmlns:a16="http://schemas.microsoft.com/office/drawing/2014/main" id="{57A4F664-BD67-D4ED-DD6C-C1E28E5F399F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45">
              <a:extLst>
                <a:ext uri="{FF2B5EF4-FFF2-40B4-BE49-F238E27FC236}">
                  <a16:creationId xmlns:a16="http://schemas.microsoft.com/office/drawing/2014/main" id="{FCB18E12-F6C8-F604-0767-73E930672772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5525"/>
                </a:gs>
                <a:gs pos="100000">
                  <a:srgbClr val="EF9C20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46">
            <a:extLst>
              <a:ext uri="{FF2B5EF4-FFF2-40B4-BE49-F238E27FC236}">
                <a16:creationId xmlns:a16="http://schemas.microsoft.com/office/drawing/2014/main" id="{8449B138-2417-E9E3-D69F-619649B08F25}"/>
              </a:ext>
            </a:extLst>
          </p:cNvPr>
          <p:cNvGrpSpPr/>
          <p:nvPr/>
        </p:nvGrpSpPr>
        <p:grpSpPr>
          <a:xfrm flipV="1">
            <a:off x="8369153" y="4256588"/>
            <a:ext cx="1860855" cy="2139783"/>
            <a:chOff x="5921171" y="779383"/>
            <a:chExt cx="1860855" cy="2139783"/>
          </a:xfrm>
        </p:grpSpPr>
        <p:sp>
          <p:nvSpPr>
            <p:cNvPr id="109" name="Freeform: Shape 47">
              <a:extLst>
                <a:ext uri="{FF2B5EF4-FFF2-40B4-BE49-F238E27FC236}">
                  <a16:creationId xmlns:a16="http://schemas.microsoft.com/office/drawing/2014/main" id="{46DECC74-77C1-7338-819E-1722010BB31A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48">
              <a:extLst>
                <a:ext uri="{FF2B5EF4-FFF2-40B4-BE49-F238E27FC236}">
                  <a16:creationId xmlns:a16="http://schemas.microsoft.com/office/drawing/2014/main" id="{A8659EB1-AD85-4A32-82DE-1D13E9FA3668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01F97"/>
                </a:gs>
                <a:gs pos="100000">
                  <a:srgbClr val="C34B91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49">
            <a:extLst>
              <a:ext uri="{FF2B5EF4-FFF2-40B4-BE49-F238E27FC236}">
                <a16:creationId xmlns:a16="http://schemas.microsoft.com/office/drawing/2014/main" id="{9EF30E9F-8187-3008-C565-9A418EA1DA96}"/>
              </a:ext>
            </a:extLst>
          </p:cNvPr>
          <p:cNvGrpSpPr/>
          <p:nvPr/>
        </p:nvGrpSpPr>
        <p:grpSpPr>
          <a:xfrm flipH="1" flipV="1">
            <a:off x="6508298" y="4256587"/>
            <a:ext cx="1860855" cy="2139783"/>
            <a:chOff x="5921171" y="779383"/>
            <a:chExt cx="1860855" cy="2139783"/>
          </a:xfrm>
        </p:grpSpPr>
        <p:sp>
          <p:nvSpPr>
            <p:cNvPr id="112" name="Freeform: Shape 50">
              <a:extLst>
                <a:ext uri="{FF2B5EF4-FFF2-40B4-BE49-F238E27FC236}">
                  <a16:creationId xmlns:a16="http://schemas.microsoft.com/office/drawing/2014/main" id="{6FBB0733-DE9D-B6D0-0587-2BFCB874F0DA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51">
              <a:extLst>
                <a:ext uri="{FF2B5EF4-FFF2-40B4-BE49-F238E27FC236}">
                  <a16:creationId xmlns:a16="http://schemas.microsoft.com/office/drawing/2014/main" id="{340BB25F-FBBB-AF8B-F3BA-95BB85F03784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33C84"/>
                </a:gs>
                <a:gs pos="100000">
                  <a:srgbClr val="68579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52">
            <a:extLst>
              <a:ext uri="{FF2B5EF4-FFF2-40B4-BE49-F238E27FC236}">
                <a16:creationId xmlns:a16="http://schemas.microsoft.com/office/drawing/2014/main" id="{BDE271C8-F752-4259-1570-E159AAA567F7}"/>
              </a:ext>
            </a:extLst>
          </p:cNvPr>
          <p:cNvGrpSpPr/>
          <p:nvPr/>
        </p:nvGrpSpPr>
        <p:grpSpPr>
          <a:xfrm rot="3600000" flipH="1" flipV="1">
            <a:off x="5599267" y="2660523"/>
            <a:ext cx="1860855" cy="2139783"/>
            <a:chOff x="5921171" y="779383"/>
            <a:chExt cx="1860855" cy="2139783"/>
          </a:xfrm>
        </p:grpSpPr>
        <p:sp>
          <p:nvSpPr>
            <p:cNvPr id="115" name="Freeform: Shape 53">
              <a:extLst>
                <a:ext uri="{FF2B5EF4-FFF2-40B4-BE49-F238E27FC236}">
                  <a16:creationId xmlns:a16="http://schemas.microsoft.com/office/drawing/2014/main" id="{237EC00F-33DF-FA49-9E1E-A4997D38361F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54">
              <a:extLst>
                <a:ext uri="{FF2B5EF4-FFF2-40B4-BE49-F238E27FC236}">
                  <a16:creationId xmlns:a16="http://schemas.microsoft.com/office/drawing/2014/main" id="{34C1084D-BF85-44F2-4B99-2CCDC9574EF8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6A9A7"/>
                </a:gs>
                <a:gs pos="100000">
                  <a:srgbClr val="02ACD0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55">
            <a:extLst>
              <a:ext uri="{FF2B5EF4-FFF2-40B4-BE49-F238E27FC236}">
                <a16:creationId xmlns:a16="http://schemas.microsoft.com/office/drawing/2014/main" id="{74B4DB40-025A-7905-7DB6-F81A7F68F60A}"/>
              </a:ext>
            </a:extLst>
          </p:cNvPr>
          <p:cNvGrpSpPr/>
          <p:nvPr/>
        </p:nvGrpSpPr>
        <p:grpSpPr>
          <a:xfrm rot="18000000" flipV="1">
            <a:off x="9291833" y="2666625"/>
            <a:ext cx="1860855" cy="2139783"/>
            <a:chOff x="5921171" y="779383"/>
            <a:chExt cx="1860855" cy="2139783"/>
          </a:xfrm>
        </p:grpSpPr>
        <p:sp>
          <p:nvSpPr>
            <p:cNvPr id="118" name="Freeform: Shape 56">
              <a:extLst>
                <a:ext uri="{FF2B5EF4-FFF2-40B4-BE49-F238E27FC236}">
                  <a16:creationId xmlns:a16="http://schemas.microsoft.com/office/drawing/2014/main" id="{C4BFC5AB-2CE5-8685-9376-475080959329}"/>
                </a:ext>
              </a:extLst>
            </p:cNvPr>
            <p:cNvSpPr/>
            <p:nvPr/>
          </p:nvSpPr>
          <p:spPr>
            <a:xfrm rot="5400000" flipV="1">
              <a:off x="5781708" y="918847"/>
              <a:ext cx="2139781" cy="1860854"/>
            </a:xfrm>
            <a:custGeom>
              <a:avLst/>
              <a:gdLst>
                <a:gd name="connsiteX0" fmla="*/ 3649768 w 3649768"/>
                <a:gd name="connsiteY0" fmla="*/ 1581075 h 3174009"/>
                <a:gd name="connsiteX1" fmla="*/ 3641422 w 3649768"/>
                <a:gd name="connsiteY1" fmla="*/ 1581092 h 3174009"/>
                <a:gd name="connsiteX2" fmla="*/ 2732756 w 3649768"/>
                <a:gd name="connsiteY2" fmla="*/ 7236 h 3174009"/>
                <a:gd name="connsiteX3" fmla="*/ 2736934 w 3649768"/>
                <a:gd name="connsiteY3" fmla="*/ 0 h 3174009"/>
                <a:gd name="connsiteX4" fmla="*/ 914400 w 3649768"/>
                <a:gd name="connsiteY4" fmla="*/ 3618 h 3174009"/>
                <a:gd name="connsiteX5" fmla="*/ 914400 w 3649768"/>
                <a:gd name="connsiteY5" fmla="*/ 3619 h 3174009"/>
                <a:gd name="connsiteX6" fmla="*/ 0 w 3649768"/>
                <a:gd name="connsiteY6" fmla="*/ 1580171 h 3174009"/>
                <a:gd name="connsiteX7" fmla="*/ 85296 w 3649768"/>
                <a:gd name="connsiteY7" fmla="*/ 1580171 h 3174009"/>
                <a:gd name="connsiteX8" fmla="*/ 85004 w 3649768"/>
                <a:gd name="connsiteY8" fmla="*/ 1580340 h 3174009"/>
                <a:gd name="connsiteX9" fmla="*/ 0 w 3649768"/>
                <a:gd name="connsiteY9" fmla="*/ 1580171 h 3174009"/>
                <a:gd name="connsiteX10" fmla="*/ 912834 w 3649768"/>
                <a:gd name="connsiteY10" fmla="*/ 3161246 h 3174009"/>
                <a:gd name="connsiteX11" fmla="*/ 912834 w 3649768"/>
                <a:gd name="connsiteY11" fmla="*/ 3161247 h 3174009"/>
                <a:gd name="connsiteX12" fmla="*/ 912835 w 3649768"/>
                <a:gd name="connsiteY12" fmla="*/ 3161247 h 3174009"/>
                <a:gd name="connsiteX13" fmla="*/ 914400 w 3649768"/>
                <a:gd name="connsiteY13" fmla="*/ 3163958 h 3174009"/>
                <a:gd name="connsiteX14" fmla="*/ 915958 w 3649768"/>
                <a:gd name="connsiteY14" fmla="*/ 3161247 h 3174009"/>
                <a:gd name="connsiteX15" fmla="*/ 920330 w 3649768"/>
                <a:gd name="connsiteY15" fmla="*/ 3161247 h 3174009"/>
                <a:gd name="connsiteX16" fmla="*/ 927698 w 3649768"/>
                <a:gd name="connsiteY16" fmla="*/ 3174009 h 3174009"/>
                <a:gd name="connsiteX17" fmla="*/ 949802 w 3649768"/>
                <a:gd name="connsiteY17" fmla="*/ 3161247 h 3174009"/>
                <a:gd name="connsiteX18" fmla="*/ 2733290 w 3649768"/>
                <a:gd name="connsiteY18" fmla="*/ 3161247 h 3174009"/>
                <a:gd name="connsiteX19" fmla="*/ 2735368 w 3649768"/>
                <a:gd name="connsiteY19" fmla="*/ 3164862 h 3174009"/>
                <a:gd name="connsiteX20" fmla="*/ 2737455 w 3649768"/>
                <a:gd name="connsiteY20" fmla="*/ 3161247 h 3174009"/>
                <a:gd name="connsiteX21" fmla="*/ 2741634 w 3649768"/>
                <a:gd name="connsiteY21" fmla="*/ 3161247 h 3174009"/>
                <a:gd name="connsiteX22" fmla="*/ 2739540 w 3649768"/>
                <a:gd name="connsiteY22" fmla="*/ 3157636 h 317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49768" h="3174009">
                  <a:moveTo>
                    <a:pt x="3649768" y="1581075"/>
                  </a:moveTo>
                  <a:lnTo>
                    <a:pt x="3641422" y="1581092"/>
                  </a:lnTo>
                  <a:lnTo>
                    <a:pt x="2732756" y="7236"/>
                  </a:lnTo>
                  <a:lnTo>
                    <a:pt x="2736934" y="0"/>
                  </a:lnTo>
                  <a:lnTo>
                    <a:pt x="914400" y="3618"/>
                  </a:lnTo>
                  <a:lnTo>
                    <a:pt x="914400" y="3619"/>
                  </a:lnTo>
                  <a:lnTo>
                    <a:pt x="0" y="1580171"/>
                  </a:lnTo>
                  <a:lnTo>
                    <a:pt x="85296" y="1580171"/>
                  </a:lnTo>
                  <a:lnTo>
                    <a:pt x="85004" y="1580340"/>
                  </a:lnTo>
                  <a:lnTo>
                    <a:pt x="0" y="1580171"/>
                  </a:lnTo>
                  <a:lnTo>
                    <a:pt x="912834" y="3161246"/>
                  </a:lnTo>
                  <a:lnTo>
                    <a:pt x="912834" y="3161247"/>
                  </a:lnTo>
                  <a:lnTo>
                    <a:pt x="912835" y="3161247"/>
                  </a:lnTo>
                  <a:lnTo>
                    <a:pt x="914400" y="3163958"/>
                  </a:lnTo>
                  <a:lnTo>
                    <a:pt x="915958" y="3161247"/>
                  </a:lnTo>
                  <a:lnTo>
                    <a:pt x="920330" y="3161247"/>
                  </a:lnTo>
                  <a:lnTo>
                    <a:pt x="927698" y="3174009"/>
                  </a:lnTo>
                  <a:lnTo>
                    <a:pt x="949802" y="3161247"/>
                  </a:lnTo>
                  <a:lnTo>
                    <a:pt x="2733290" y="3161247"/>
                  </a:lnTo>
                  <a:lnTo>
                    <a:pt x="2735368" y="3164862"/>
                  </a:lnTo>
                  <a:lnTo>
                    <a:pt x="2737455" y="3161247"/>
                  </a:lnTo>
                  <a:lnTo>
                    <a:pt x="2741634" y="3161247"/>
                  </a:lnTo>
                  <a:lnTo>
                    <a:pt x="2739540" y="3157636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44000">
                  <a:sysClr val="window" lastClr="FFFFFF"/>
                </a:gs>
                <a:gs pos="78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622300" dist="38100" dir="2700000" algn="tl" rotWithShape="0">
                <a:sysClr val="windowText" lastClr="000000">
                  <a:lumMod val="75000"/>
                  <a:lumOff val="2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57">
              <a:extLst>
                <a:ext uri="{FF2B5EF4-FFF2-40B4-BE49-F238E27FC236}">
                  <a16:creationId xmlns:a16="http://schemas.microsoft.com/office/drawing/2014/main" id="{4715FC76-A2AE-57FB-D988-76DE8400AE0B}"/>
                </a:ext>
              </a:extLst>
            </p:cNvPr>
            <p:cNvSpPr/>
            <p:nvPr/>
          </p:nvSpPr>
          <p:spPr>
            <a:xfrm rot="5400000" flipV="1">
              <a:off x="6088217" y="1828462"/>
              <a:ext cx="923658" cy="1257749"/>
            </a:xfrm>
            <a:custGeom>
              <a:avLst/>
              <a:gdLst>
                <a:gd name="connsiteX0" fmla="*/ 0 w 923658"/>
                <a:gd name="connsiteY0" fmla="*/ 6825 h 1257749"/>
                <a:gd name="connsiteX1" fmla="*/ 632875 w 923658"/>
                <a:gd name="connsiteY1" fmla="*/ 1197122 h 1257749"/>
                <a:gd name="connsiteX2" fmla="*/ 732672 w 923658"/>
                <a:gd name="connsiteY2" fmla="*/ 1257749 h 1257749"/>
                <a:gd name="connsiteX3" fmla="*/ 923658 w 923658"/>
                <a:gd name="connsiteY3" fmla="*/ 926951 h 1257749"/>
                <a:gd name="connsiteX4" fmla="*/ 918765 w 923658"/>
                <a:gd name="connsiteY4" fmla="*/ 926961 h 1257749"/>
                <a:gd name="connsiteX5" fmla="*/ 386034 w 923658"/>
                <a:gd name="connsiteY5" fmla="*/ 4243 h 1257749"/>
                <a:gd name="connsiteX6" fmla="*/ 388483 w 923658"/>
                <a:gd name="connsiteY6" fmla="*/ 0 h 1257749"/>
                <a:gd name="connsiteX7" fmla="*/ 305 w 923658"/>
                <a:gd name="connsiteY7" fmla="*/ 771 h 12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658" h="1257749">
                  <a:moveTo>
                    <a:pt x="0" y="6825"/>
                  </a:moveTo>
                  <a:cubicBezTo>
                    <a:pt x="0" y="502310"/>
                    <a:pt x="251043" y="939161"/>
                    <a:pt x="632875" y="1197122"/>
                  </a:cubicBezTo>
                  <a:lnTo>
                    <a:pt x="732672" y="1257749"/>
                  </a:lnTo>
                  <a:lnTo>
                    <a:pt x="923658" y="926951"/>
                  </a:lnTo>
                  <a:lnTo>
                    <a:pt x="918765" y="926961"/>
                  </a:lnTo>
                  <a:lnTo>
                    <a:pt x="386034" y="4243"/>
                  </a:lnTo>
                  <a:lnTo>
                    <a:pt x="388483" y="0"/>
                  </a:lnTo>
                  <a:lnTo>
                    <a:pt x="305" y="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2BA47"/>
                </a:gs>
                <a:gs pos="100000">
                  <a:srgbClr val="ACCF38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" name="Freeform: Shape 59">
            <a:extLst>
              <a:ext uri="{FF2B5EF4-FFF2-40B4-BE49-F238E27FC236}">
                <a16:creationId xmlns:a16="http://schemas.microsoft.com/office/drawing/2014/main" id="{4A4BCCA6-9F3F-F43B-5CA4-A77FC2EAAD09}"/>
              </a:ext>
            </a:extLst>
          </p:cNvPr>
          <p:cNvSpPr/>
          <p:nvPr/>
        </p:nvSpPr>
        <p:spPr>
          <a:xfrm rot="5400000" flipV="1">
            <a:off x="7443345" y="2919354"/>
            <a:ext cx="1865266" cy="1622123"/>
          </a:xfrm>
          <a:custGeom>
            <a:avLst/>
            <a:gdLst>
              <a:gd name="connsiteX0" fmla="*/ 3649768 w 3649768"/>
              <a:gd name="connsiteY0" fmla="*/ 1581075 h 3174009"/>
              <a:gd name="connsiteX1" fmla="*/ 3641422 w 3649768"/>
              <a:gd name="connsiteY1" fmla="*/ 1581092 h 3174009"/>
              <a:gd name="connsiteX2" fmla="*/ 2732756 w 3649768"/>
              <a:gd name="connsiteY2" fmla="*/ 7236 h 3174009"/>
              <a:gd name="connsiteX3" fmla="*/ 2736934 w 3649768"/>
              <a:gd name="connsiteY3" fmla="*/ 0 h 3174009"/>
              <a:gd name="connsiteX4" fmla="*/ 914400 w 3649768"/>
              <a:gd name="connsiteY4" fmla="*/ 3618 h 3174009"/>
              <a:gd name="connsiteX5" fmla="*/ 914400 w 3649768"/>
              <a:gd name="connsiteY5" fmla="*/ 3619 h 3174009"/>
              <a:gd name="connsiteX6" fmla="*/ 0 w 3649768"/>
              <a:gd name="connsiteY6" fmla="*/ 1580171 h 3174009"/>
              <a:gd name="connsiteX7" fmla="*/ 85296 w 3649768"/>
              <a:gd name="connsiteY7" fmla="*/ 1580171 h 3174009"/>
              <a:gd name="connsiteX8" fmla="*/ 85004 w 3649768"/>
              <a:gd name="connsiteY8" fmla="*/ 1580340 h 3174009"/>
              <a:gd name="connsiteX9" fmla="*/ 0 w 3649768"/>
              <a:gd name="connsiteY9" fmla="*/ 1580171 h 3174009"/>
              <a:gd name="connsiteX10" fmla="*/ 912834 w 3649768"/>
              <a:gd name="connsiteY10" fmla="*/ 3161246 h 3174009"/>
              <a:gd name="connsiteX11" fmla="*/ 912834 w 3649768"/>
              <a:gd name="connsiteY11" fmla="*/ 3161247 h 3174009"/>
              <a:gd name="connsiteX12" fmla="*/ 912835 w 3649768"/>
              <a:gd name="connsiteY12" fmla="*/ 3161247 h 3174009"/>
              <a:gd name="connsiteX13" fmla="*/ 914400 w 3649768"/>
              <a:gd name="connsiteY13" fmla="*/ 3163958 h 3174009"/>
              <a:gd name="connsiteX14" fmla="*/ 915958 w 3649768"/>
              <a:gd name="connsiteY14" fmla="*/ 3161247 h 3174009"/>
              <a:gd name="connsiteX15" fmla="*/ 920330 w 3649768"/>
              <a:gd name="connsiteY15" fmla="*/ 3161247 h 3174009"/>
              <a:gd name="connsiteX16" fmla="*/ 927698 w 3649768"/>
              <a:gd name="connsiteY16" fmla="*/ 3174009 h 3174009"/>
              <a:gd name="connsiteX17" fmla="*/ 949802 w 3649768"/>
              <a:gd name="connsiteY17" fmla="*/ 3161247 h 3174009"/>
              <a:gd name="connsiteX18" fmla="*/ 2733290 w 3649768"/>
              <a:gd name="connsiteY18" fmla="*/ 3161247 h 3174009"/>
              <a:gd name="connsiteX19" fmla="*/ 2735368 w 3649768"/>
              <a:gd name="connsiteY19" fmla="*/ 3164862 h 3174009"/>
              <a:gd name="connsiteX20" fmla="*/ 2737455 w 3649768"/>
              <a:gd name="connsiteY20" fmla="*/ 3161247 h 3174009"/>
              <a:gd name="connsiteX21" fmla="*/ 2741634 w 3649768"/>
              <a:gd name="connsiteY21" fmla="*/ 3161247 h 3174009"/>
              <a:gd name="connsiteX22" fmla="*/ 2739540 w 3649768"/>
              <a:gd name="connsiteY22" fmla="*/ 3157636 h 317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49768" h="3174009">
                <a:moveTo>
                  <a:pt x="3649768" y="1581075"/>
                </a:moveTo>
                <a:lnTo>
                  <a:pt x="3641422" y="1581092"/>
                </a:lnTo>
                <a:lnTo>
                  <a:pt x="2732756" y="7236"/>
                </a:lnTo>
                <a:lnTo>
                  <a:pt x="2736934" y="0"/>
                </a:lnTo>
                <a:lnTo>
                  <a:pt x="914400" y="3618"/>
                </a:lnTo>
                <a:lnTo>
                  <a:pt x="914400" y="3619"/>
                </a:lnTo>
                <a:lnTo>
                  <a:pt x="0" y="1580171"/>
                </a:lnTo>
                <a:lnTo>
                  <a:pt x="85296" y="1580171"/>
                </a:lnTo>
                <a:lnTo>
                  <a:pt x="85004" y="1580340"/>
                </a:lnTo>
                <a:lnTo>
                  <a:pt x="0" y="1580171"/>
                </a:lnTo>
                <a:lnTo>
                  <a:pt x="912834" y="3161246"/>
                </a:lnTo>
                <a:lnTo>
                  <a:pt x="912834" y="3161247"/>
                </a:lnTo>
                <a:lnTo>
                  <a:pt x="912835" y="3161247"/>
                </a:lnTo>
                <a:lnTo>
                  <a:pt x="914400" y="3163958"/>
                </a:lnTo>
                <a:lnTo>
                  <a:pt x="915958" y="3161247"/>
                </a:lnTo>
                <a:lnTo>
                  <a:pt x="920330" y="3161247"/>
                </a:lnTo>
                <a:lnTo>
                  <a:pt x="927698" y="3174009"/>
                </a:lnTo>
                <a:lnTo>
                  <a:pt x="949802" y="3161247"/>
                </a:lnTo>
                <a:lnTo>
                  <a:pt x="2733290" y="3161247"/>
                </a:lnTo>
                <a:lnTo>
                  <a:pt x="2735368" y="3164862"/>
                </a:lnTo>
                <a:lnTo>
                  <a:pt x="2737455" y="3161247"/>
                </a:lnTo>
                <a:lnTo>
                  <a:pt x="2741634" y="3161247"/>
                </a:lnTo>
                <a:lnTo>
                  <a:pt x="2739540" y="315763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622300" dist="38100" dir="2700000" algn="tl" rotWithShape="0">
              <a:sysClr val="windowText" lastClr="000000">
                <a:lumMod val="75000"/>
                <a:lumOff val="2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Graphic 68" descr="Link">
            <a:extLst>
              <a:ext uri="{FF2B5EF4-FFF2-40B4-BE49-F238E27FC236}">
                <a16:creationId xmlns:a16="http://schemas.microsoft.com/office/drawing/2014/main" id="{50AB6027-C99F-F5E2-AC78-FAACF9ECD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0489" y="4066442"/>
            <a:ext cx="504000" cy="504000"/>
          </a:xfrm>
          <a:prstGeom prst="rect">
            <a:avLst/>
          </a:prstGeom>
        </p:spPr>
      </p:pic>
      <p:sp>
        <p:nvSpPr>
          <p:cNvPr id="127" name="TextBox 73">
            <a:extLst>
              <a:ext uri="{FF2B5EF4-FFF2-40B4-BE49-F238E27FC236}">
                <a16:creationId xmlns:a16="http://schemas.microsoft.com/office/drawing/2014/main" id="{B2E03ACA-4245-EF10-D139-45D73F1889B4}"/>
              </a:ext>
            </a:extLst>
          </p:cNvPr>
          <p:cNvSpPr txBox="1"/>
          <p:nvPr/>
        </p:nvSpPr>
        <p:spPr>
          <a:xfrm>
            <a:off x="8750477" y="2566268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E</a:t>
            </a:r>
          </a:p>
        </p:txBody>
      </p:sp>
      <p:sp>
        <p:nvSpPr>
          <p:cNvPr id="128" name="TextBox 74">
            <a:extLst>
              <a:ext uri="{FF2B5EF4-FFF2-40B4-BE49-F238E27FC236}">
                <a16:creationId xmlns:a16="http://schemas.microsoft.com/office/drawing/2014/main" id="{9644D563-D28B-CB33-5D84-3FBBD95B493C}"/>
              </a:ext>
            </a:extLst>
          </p:cNvPr>
          <p:cNvSpPr txBox="1"/>
          <p:nvPr/>
        </p:nvSpPr>
        <p:spPr>
          <a:xfrm>
            <a:off x="9332975" y="3556075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S</a:t>
            </a:r>
          </a:p>
        </p:txBody>
      </p:sp>
      <p:sp>
        <p:nvSpPr>
          <p:cNvPr id="129" name="TextBox 75">
            <a:extLst>
              <a:ext uri="{FF2B5EF4-FFF2-40B4-BE49-F238E27FC236}">
                <a16:creationId xmlns:a16="http://schemas.microsoft.com/office/drawing/2014/main" id="{82C59344-D5E2-6DDE-4103-FD6219178D1A}"/>
              </a:ext>
            </a:extLst>
          </p:cNvPr>
          <p:cNvSpPr txBox="1"/>
          <p:nvPr/>
        </p:nvSpPr>
        <p:spPr>
          <a:xfrm>
            <a:off x="8776380" y="4527902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T</a:t>
            </a:r>
          </a:p>
        </p:txBody>
      </p:sp>
      <p:sp>
        <p:nvSpPr>
          <p:cNvPr id="130" name="TextBox 76">
            <a:extLst>
              <a:ext uri="{FF2B5EF4-FFF2-40B4-BE49-F238E27FC236}">
                <a16:creationId xmlns:a16="http://schemas.microsoft.com/office/drawing/2014/main" id="{F9AC6493-71EB-2F90-1ACE-38FBF7EA91A7}"/>
              </a:ext>
            </a:extLst>
          </p:cNvPr>
          <p:cNvSpPr txBox="1"/>
          <p:nvPr/>
        </p:nvSpPr>
        <p:spPr>
          <a:xfrm>
            <a:off x="7550122" y="4554149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E</a:t>
            </a:r>
          </a:p>
        </p:txBody>
      </p:sp>
      <p:sp>
        <p:nvSpPr>
          <p:cNvPr id="131" name="TextBox 77">
            <a:extLst>
              <a:ext uri="{FF2B5EF4-FFF2-40B4-BE49-F238E27FC236}">
                <a16:creationId xmlns:a16="http://schemas.microsoft.com/office/drawing/2014/main" id="{A7BAB554-4E83-BE7B-463A-182027108982}"/>
              </a:ext>
            </a:extLst>
          </p:cNvPr>
          <p:cNvSpPr txBox="1"/>
          <p:nvPr/>
        </p:nvSpPr>
        <p:spPr>
          <a:xfrm>
            <a:off x="7063051" y="3556074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L</a:t>
            </a:r>
          </a:p>
        </p:txBody>
      </p:sp>
      <p:sp>
        <p:nvSpPr>
          <p:cNvPr id="132" name="TextBox 78">
            <a:extLst>
              <a:ext uri="{FF2B5EF4-FFF2-40B4-BE49-F238E27FC236}">
                <a16:creationId xmlns:a16="http://schemas.microsoft.com/office/drawing/2014/main" id="{1DD6732D-3290-8DF5-BA48-85DCEB4D479D}"/>
              </a:ext>
            </a:extLst>
          </p:cNvPr>
          <p:cNvSpPr txBox="1"/>
          <p:nvPr/>
        </p:nvSpPr>
        <p:spPr>
          <a:xfrm>
            <a:off x="7584981" y="2553917"/>
            <a:ext cx="474808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prstClr val="black">
                    <a:alpha val="40000"/>
                  </a:prstClr>
                </a:solidFill>
                <a:latin typeface="Eurostile BQ" pitchFamily="50" charset="0"/>
              </a:rPr>
              <a:t>P</a:t>
            </a:r>
          </a:p>
        </p:txBody>
      </p:sp>
      <p:sp>
        <p:nvSpPr>
          <p:cNvPr id="133" name="TextBox 79">
            <a:extLst>
              <a:ext uri="{FF2B5EF4-FFF2-40B4-BE49-F238E27FC236}">
                <a16:creationId xmlns:a16="http://schemas.microsoft.com/office/drawing/2014/main" id="{9FC1C9D9-F508-CB73-F167-5982B509CDEE}"/>
              </a:ext>
            </a:extLst>
          </p:cNvPr>
          <p:cNvSpPr txBox="1"/>
          <p:nvPr/>
        </p:nvSpPr>
        <p:spPr>
          <a:xfrm>
            <a:off x="6529694" y="1822294"/>
            <a:ext cx="18608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POLITICAS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GUBERNAMENTALES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LEGALES</a:t>
            </a:r>
          </a:p>
        </p:txBody>
      </p:sp>
      <p:sp>
        <p:nvSpPr>
          <p:cNvPr id="134" name="TextBox 80">
            <a:extLst>
              <a:ext uri="{FF2B5EF4-FFF2-40B4-BE49-F238E27FC236}">
                <a16:creationId xmlns:a16="http://schemas.microsoft.com/office/drawing/2014/main" id="{1E9B5F14-D00A-F676-61C7-3626495CE117}"/>
              </a:ext>
            </a:extLst>
          </p:cNvPr>
          <p:cNvSpPr txBox="1"/>
          <p:nvPr/>
        </p:nvSpPr>
        <p:spPr>
          <a:xfrm>
            <a:off x="8656826" y="1945998"/>
            <a:ext cx="138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ECONOMICAS 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FINANCIERAS</a:t>
            </a:r>
          </a:p>
        </p:txBody>
      </p:sp>
      <p:sp>
        <p:nvSpPr>
          <p:cNvPr id="135" name="TextBox 81">
            <a:extLst>
              <a:ext uri="{FF2B5EF4-FFF2-40B4-BE49-F238E27FC236}">
                <a16:creationId xmlns:a16="http://schemas.microsoft.com/office/drawing/2014/main" id="{846A9BBC-3333-7ADB-4A58-E09FE639358C}"/>
              </a:ext>
            </a:extLst>
          </p:cNvPr>
          <p:cNvSpPr txBox="1"/>
          <p:nvPr/>
        </p:nvSpPr>
        <p:spPr>
          <a:xfrm>
            <a:off x="9796887" y="3398293"/>
            <a:ext cx="1428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SOCIALES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CULTURAKES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DEMOGRAFICAS</a:t>
            </a:r>
          </a:p>
        </p:txBody>
      </p:sp>
      <p:sp>
        <p:nvSpPr>
          <p:cNvPr id="136" name="TextBox 82">
            <a:extLst>
              <a:ext uri="{FF2B5EF4-FFF2-40B4-BE49-F238E27FC236}">
                <a16:creationId xmlns:a16="http://schemas.microsoft.com/office/drawing/2014/main" id="{60B72219-5FE1-2B6F-5BDC-45228B19CF93}"/>
              </a:ext>
            </a:extLst>
          </p:cNvPr>
          <p:cNvSpPr txBox="1"/>
          <p:nvPr/>
        </p:nvSpPr>
        <p:spPr>
          <a:xfrm>
            <a:off x="8597620" y="5155068"/>
            <a:ext cx="138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TECNOLÓGICAS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TENDENCIAS Y SITUACIONES COMPETITIVAS</a:t>
            </a:r>
          </a:p>
        </p:txBody>
      </p:sp>
      <p:sp>
        <p:nvSpPr>
          <p:cNvPr id="137" name="TextBox 83">
            <a:extLst>
              <a:ext uri="{FF2B5EF4-FFF2-40B4-BE49-F238E27FC236}">
                <a16:creationId xmlns:a16="http://schemas.microsoft.com/office/drawing/2014/main" id="{3DBAF713-7358-F48D-C96A-E03876C84A51}"/>
              </a:ext>
            </a:extLst>
          </p:cNvPr>
          <p:cNvSpPr txBox="1"/>
          <p:nvPr/>
        </p:nvSpPr>
        <p:spPr>
          <a:xfrm>
            <a:off x="6723317" y="5246160"/>
            <a:ext cx="138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ECOLOGICAS</a:t>
            </a:r>
          </a:p>
          <a:p>
            <a:pPr algn="ctr"/>
            <a:r>
              <a:rPr lang="en-IN" sz="9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AMBIENTALES</a:t>
            </a:r>
          </a:p>
        </p:txBody>
      </p:sp>
      <p:sp>
        <p:nvSpPr>
          <p:cNvPr id="138" name="TextBox 84">
            <a:extLst>
              <a:ext uri="{FF2B5EF4-FFF2-40B4-BE49-F238E27FC236}">
                <a16:creationId xmlns:a16="http://schemas.microsoft.com/office/drawing/2014/main" id="{13347015-93A8-59B1-3F64-FEDF0A1BB218}"/>
              </a:ext>
            </a:extLst>
          </p:cNvPr>
          <p:cNvSpPr txBox="1"/>
          <p:nvPr/>
        </p:nvSpPr>
        <p:spPr>
          <a:xfrm>
            <a:off x="5557210" y="3572896"/>
            <a:ext cx="1386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LEGALES</a:t>
            </a:r>
          </a:p>
        </p:txBody>
      </p:sp>
      <p:pic>
        <p:nvPicPr>
          <p:cNvPr id="139" name="Graphic 86" descr="Lightbulb">
            <a:extLst>
              <a:ext uri="{FF2B5EF4-FFF2-40B4-BE49-F238E27FC236}">
                <a16:creationId xmlns:a16="http://schemas.microsoft.com/office/drawing/2014/main" id="{B76734B9-2974-DBD0-CA39-598BAB303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2067" y="3756973"/>
            <a:ext cx="561469" cy="561469"/>
          </a:xfrm>
          <a:prstGeom prst="rect">
            <a:avLst/>
          </a:prstGeom>
        </p:spPr>
      </p:pic>
      <p:sp>
        <p:nvSpPr>
          <p:cNvPr id="140" name="TextBox 87">
            <a:extLst>
              <a:ext uri="{FF2B5EF4-FFF2-40B4-BE49-F238E27FC236}">
                <a16:creationId xmlns:a16="http://schemas.microsoft.com/office/drawing/2014/main" id="{BB7D826D-7C65-2ABB-4D70-C2D0DE99AA08}"/>
              </a:ext>
            </a:extLst>
          </p:cNvPr>
          <p:cNvSpPr txBox="1"/>
          <p:nvPr/>
        </p:nvSpPr>
        <p:spPr>
          <a:xfrm>
            <a:off x="7704817" y="3254431"/>
            <a:ext cx="13861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ENTORNO</a:t>
            </a:r>
          </a:p>
          <a:p>
            <a:pPr algn="ctr"/>
            <a:r>
              <a:rPr lang="en-IN" sz="1100" b="1" spc="300" dirty="0">
                <a:solidFill>
                  <a:prstClr val="black">
                    <a:lumMod val="65000"/>
                    <a:lumOff val="35000"/>
                  </a:prstClr>
                </a:solidFill>
                <a:latin typeface="Nexa Light" panose="02000000000000000000" pitchFamily="50" charset="0"/>
              </a:rPr>
              <a:t>PESTEL</a:t>
            </a:r>
          </a:p>
        </p:txBody>
      </p:sp>
      <p:sp>
        <p:nvSpPr>
          <p:cNvPr id="141" name="Marcador de contenido 3">
            <a:extLst>
              <a:ext uri="{FF2B5EF4-FFF2-40B4-BE49-F238E27FC236}">
                <a16:creationId xmlns:a16="http://schemas.microsoft.com/office/drawing/2014/main" id="{CE103EA1-0A9C-9229-405F-C62EDAEE9BB6}"/>
              </a:ext>
            </a:extLst>
          </p:cNvPr>
          <p:cNvSpPr txBox="1">
            <a:spLocks/>
          </p:cNvSpPr>
          <p:nvPr/>
        </p:nvSpPr>
        <p:spPr bwMode="white">
          <a:xfrm>
            <a:off x="268339" y="5118225"/>
            <a:ext cx="4056026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ANÁLISIS PESTEL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01999D9C-8605-4425-FD31-4C928D4D2151}"/>
              </a:ext>
            </a:extLst>
          </p:cNvPr>
          <p:cNvSpPr txBox="1"/>
          <p:nvPr/>
        </p:nvSpPr>
        <p:spPr>
          <a:xfrm>
            <a:off x="239067" y="5435468"/>
            <a:ext cx="3500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Es una herramienta utilizada para analizar la posición de la organización con respecto a su entorno. Toma en cuenta los siguientes factores: político, económico, social, tecnológico, ambiental y legal.</a:t>
            </a:r>
          </a:p>
        </p:txBody>
      </p:sp>
      <p:sp>
        <p:nvSpPr>
          <p:cNvPr id="143" name="Elipse 142" descr="Óvalo beige">
            <a:extLst>
              <a:ext uri="{FF2B5EF4-FFF2-40B4-BE49-F238E27FC236}">
                <a16:creationId xmlns:a16="http://schemas.microsoft.com/office/drawing/2014/main" id="{1F1D0688-9802-92D7-0CD8-035A9CC2123D}"/>
              </a:ext>
            </a:extLst>
          </p:cNvPr>
          <p:cNvSpPr/>
          <p:nvPr/>
        </p:nvSpPr>
        <p:spPr>
          <a:xfrm>
            <a:off x="11571680" y="6257439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44" name="Marcador de número de diapositiva 2">
            <a:extLst>
              <a:ext uri="{FF2B5EF4-FFF2-40B4-BE49-F238E27FC236}">
                <a16:creationId xmlns:a16="http://schemas.microsoft.com/office/drawing/2014/main" id="{F760B2BD-6739-DDE6-0B1D-4C0F8BB9999D}"/>
              </a:ext>
            </a:extLst>
          </p:cNvPr>
          <p:cNvSpPr txBox="1">
            <a:spLocks/>
          </p:cNvSpPr>
          <p:nvPr/>
        </p:nvSpPr>
        <p:spPr>
          <a:xfrm>
            <a:off x="11492355" y="6204909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s-es"/>
            </a:defPPr>
            <a:lvl1pPr marL="0" algn="r" defTabSz="914400" rtl="0" eaLnBrk="1" latinLnBrk="0" hangingPunct="1">
              <a:defRPr sz="700" i="1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E24B5-652C-4DB5-B7C3-B5BBEC1280B1}" type="slidenum">
              <a:rPr lang="es-ES" sz="1000" smtClean="0"/>
              <a:pPr/>
              <a:t>24</a:t>
            </a:fld>
            <a:endParaRPr lang="es-ES" sz="1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630B120-5693-292E-7BE1-4228FD4E8181}"/>
              </a:ext>
            </a:extLst>
          </p:cNvPr>
          <p:cNvSpPr txBox="1"/>
          <p:nvPr/>
        </p:nvSpPr>
        <p:spPr>
          <a:xfrm>
            <a:off x="4335011" y="1827062"/>
            <a:ext cx="1995890" cy="1117710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defPPr rtl="0">
              <a:defRPr lang="es-es"/>
            </a:defPPr>
            <a:lvl1pPr indent="0" fontAlgn="base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u="sng">
                <a:solidFill>
                  <a:srgbClr val="FFC000"/>
                </a:solidFill>
                <a:effectLst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419" sz="32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EXTERNO</a:t>
            </a:r>
            <a:endParaRPr lang="es-PE" sz="32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áfico 7" descr="Monedas">
            <a:extLst>
              <a:ext uri="{FF2B5EF4-FFF2-40B4-BE49-F238E27FC236}">
                <a16:creationId xmlns:a16="http://schemas.microsoft.com/office/drawing/2014/main" id="{D47FE6D4-3AA6-40F9-E336-C5E2BAE29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0371" y="1353981"/>
            <a:ext cx="579814" cy="579814"/>
          </a:xfrm>
          <a:prstGeom prst="rect">
            <a:avLst/>
          </a:prstGeom>
        </p:spPr>
      </p:pic>
      <p:pic>
        <p:nvPicPr>
          <p:cNvPr id="10" name="Gráfico 9" descr="Banco">
            <a:extLst>
              <a:ext uri="{FF2B5EF4-FFF2-40B4-BE49-F238E27FC236}">
                <a16:creationId xmlns:a16="http://schemas.microsoft.com/office/drawing/2014/main" id="{EE8BCAEC-4BB0-5542-EB56-89C93A1F2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42910" y="1262841"/>
            <a:ext cx="574651" cy="574651"/>
          </a:xfrm>
          <a:prstGeom prst="rect">
            <a:avLst/>
          </a:prstGeom>
        </p:spPr>
      </p:pic>
      <p:pic>
        <p:nvPicPr>
          <p:cNvPr id="12" name="Gráfico 11" descr="Planta">
            <a:extLst>
              <a:ext uri="{FF2B5EF4-FFF2-40B4-BE49-F238E27FC236}">
                <a16:creationId xmlns:a16="http://schemas.microsoft.com/office/drawing/2014/main" id="{C9D07542-CDC2-F3CE-5C38-7674010C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3370" y="5637863"/>
            <a:ext cx="660581" cy="660581"/>
          </a:xfrm>
          <a:prstGeom prst="rect">
            <a:avLst/>
          </a:prstGeom>
        </p:spPr>
      </p:pic>
      <p:pic>
        <p:nvPicPr>
          <p:cNvPr id="14" name="Gráfico 13" descr="Transmisión">
            <a:extLst>
              <a:ext uri="{FF2B5EF4-FFF2-40B4-BE49-F238E27FC236}">
                <a16:creationId xmlns:a16="http://schemas.microsoft.com/office/drawing/2014/main" id="{8A4C4D44-5EF3-D82C-4135-A53D14193C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84355" y="5741214"/>
            <a:ext cx="612648" cy="612648"/>
          </a:xfrm>
          <a:prstGeom prst="rect">
            <a:avLst/>
          </a:prstGeom>
        </p:spPr>
      </p:pic>
      <p:pic>
        <p:nvPicPr>
          <p:cNvPr id="185" name="Gráfico 184" descr="Conexiones">
            <a:extLst>
              <a:ext uri="{FF2B5EF4-FFF2-40B4-BE49-F238E27FC236}">
                <a16:creationId xmlns:a16="http://schemas.microsoft.com/office/drawing/2014/main" id="{702C5958-7DF2-984F-6B56-52DB4D22A7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8015" y="3858805"/>
            <a:ext cx="914400" cy="914400"/>
          </a:xfrm>
          <a:prstGeom prst="rect">
            <a:avLst/>
          </a:prstGeom>
        </p:spPr>
      </p:pic>
      <p:pic>
        <p:nvPicPr>
          <p:cNvPr id="191" name="Gráfico 190" descr="Bombilla y engranaje">
            <a:extLst>
              <a:ext uri="{FF2B5EF4-FFF2-40B4-BE49-F238E27FC236}">
                <a16:creationId xmlns:a16="http://schemas.microsoft.com/office/drawing/2014/main" id="{5345A007-01C1-476F-38B0-4268F42F1C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92" name="Rectángulo: esquinas redondeadas 191">
            <a:extLst>
              <a:ext uri="{FF2B5EF4-FFF2-40B4-BE49-F238E27FC236}">
                <a16:creationId xmlns:a16="http://schemas.microsoft.com/office/drawing/2014/main" id="{CC888058-9AF0-C63B-956D-29898123769A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93" name="Marcador de contenido 3">
            <a:extLst>
              <a:ext uri="{FF2B5EF4-FFF2-40B4-BE49-F238E27FC236}">
                <a16:creationId xmlns:a16="http://schemas.microsoft.com/office/drawing/2014/main" id="{2D8074E0-9A48-612C-0F2A-D92B75EBC8B9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94" name="Rectángulo: esquinas redondeadas 193">
            <a:extLst>
              <a:ext uri="{FF2B5EF4-FFF2-40B4-BE49-F238E27FC236}">
                <a16:creationId xmlns:a16="http://schemas.microsoft.com/office/drawing/2014/main" id="{F48A48BA-B6BC-E7BE-61B6-DD8633CCBE6D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5" name="Rectángulo: esquinas redondeadas 194">
            <a:extLst>
              <a:ext uri="{FF2B5EF4-FFF2-40B4-BE49-F238E27FC236}">
                <a16:creationId xmlns:a16="http://schemas.microsoft.com/office/drawing/2014/main" id="{B88EBB20-D603-9003-3B71-DE5B0E4E3AB7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196" name="Rectángulo: esquinas redondeadas 195">
            <a:extLst>
              <a:ext uri="{FF2B5EF4-FFF2-40B4-BE49-F238E27FC236}">
                <a16:creationId xmlns:a16="http://schemas.microsoft.com/office/drawing/2014/main" id="{38EFB660-1C13-B75A-4723-98D862E4795F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197" name="Marcador de contenido 3">
            <a:extLst>
              <a:ext uri="{FF2B5EF4-FFF2-40B4-BE49-F238E27FC236}">
                <a16:creationId xmlns:a16="http://schemas.microsoft.com/office/drawing/2014/main" id="{9153C458-CEBE-9C18-06A5-2993D9B12B55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4C99E75D-C0E1-4D36-AD07-2F11062DA53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65" name="Picture 2" descr="Logos">
              <a:extLst>
                <a:ext uri="{FF2B5EF4-FFF2-40B4-BE49-F238E27FC236}">
                  <a16:creationId xmlns:a16="http://schemas.microsoft.com/office/drawing/2014/main" id="{2971B83B-8488-45BF-9791-1B3106432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40C2528B-36D6-44E9-A8DE-B85EDB2DB2D4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A420E2BB-5D52-4B01-B0FD-E7437B98B29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946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25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2EF19B5-3CE7-AD3A-7A4E-4A49D1E2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33" y="1075269"/>
            <a:ext cx="8613257" cy="5418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5BFA017-66AD-965C-8827-00D6C5B6B079}"/>
              </a:ext>
            </a:extLst>
          </p:cNvPr>
          <p:cNvSpPr txBox="1"/>
          <p:nvPr/>
        </p:nvSpPr>
        <p:spPr>
          <a:xfrm>
            <a:off x="268338" y="5454131"/>
            <a:ext cx="3903489" cy="111771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defPPr rtl="0">
              <a:defRPr lang="es-es"/>
            </a:defPPr>
            <a:lvl1pPr indent="0" fontAlgn="base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u="sng">
                <a:solidFill>
                  <a:srgbClr val="FFC000"/>
                </a:solidFill>
                <a:effectLst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419" sz="32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INTERNO</a:t>
            </a:r>
            <a:endParaRPr lang="es-PE" sz="32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Gráfico 30" descr="Bombilla y engranaje">
            <a:extLst>
              <a:ext uri="{FF2B5EF4-FFF2-40B4-BE49-F238E27FC236}">
                <a16:creationId xmlns:a16="http://schemas.microsoft.com/office/drawing/2014/main" id="{63E9F5DA-A0D8-60B7-248B-97456F381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85270AF6-C5BB-3379-94F0-E39F3EAA9155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251D8C66-A1FF-D4D8-63B6-E74588C32B6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1160E1CB-4FF1-B17F-2AF7-B1434C946A88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E6B1CC44-F828-40EA-4E13-1A4425FEDFA5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15EF7A09-BAE8-E46C-1289-77D9576E0266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7" name="Marcador de contenido 3">
            <a:extLst>
              <a:ext uri="{FF2B5EF4-FFF2-40B4-BE49-F238E27FC236}">
                <a16:creationId xmlns:a16="http://schemas.microsoft.com/office/drawing/2014/main" id="{7E63735E-5C76-374F-2A90-25869ECF68E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2D19A98-2AD0-4FE3-A24F-4BB475100A8D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9D49BA7A-009A-4572-A6DB-DA47B6175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4ED96F2F-6D76-459D-BF1B-72CC884C700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865EB772-B322-4B5A-866B-73BF4B00BC8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10A1F76C-3598-4B35-873B-2CBE6AB42B6C}"/>
              </a:ext>
            </a:extLst>
          </p:cNvPr>
          <p:cNvSpPr/>
          <p:nvPr/>
        </p:nvSpPr>
        <p:spPr>
          <a:xfrm rot="10514364">
            <a:off x="7267075" y="5916445"/>
            <a:ext cx="1120588" cy="5169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873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26</a:t>
            </a:fld>
            <a:endParaRPr lang="es-ES" sz="10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FB4426F-5BB6-7264-C48C-E7CA80C0B156}"/>
              </a:ext>
            </a:extLst>
          </p:cNvPr>
          <p:cNvGrpSpPr/>
          <p:nvPr/>
        </p:nvGrpSpPr>
        <p:grpSpPr>
          <a:xfrm>
            <a:off x="268339" y="53250"/>
            <a:ext cx="11655322" cy="1059292"/>
            <a:chOff x="268339" y="53250"/>
            <a:chExt cx="11655322" cy="1059292"/>
          </a:xfrm>
        </p:grpSpPr>
        <p:pic>
          <p:nvPicPr>
            <p:cNvPr id="21" name="Picture 2" descr="Logos">
              <a:extLst>
                <a:ext uri="{FF2B5EF4-FFF2-40B4-BE49-F238E27FC236}">
                  <a16:creationId xmlns:a16="http://schemas.microsoft.com/office/drawing/2014/main" id="{4D02A456-0D3C-5F17-FD24-C7B071796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1" descr="Imagen 3">
              <a:extLst>
                <a:ext uri="{FF2B5EF4-FFF2-40B4-BE49-F238E27FC236}">
                  <a16:creationId xmlns:a16="http://schemas.microsoft.com/office/drawing/2014/main" id="{45107219-8A45-0156-4F7F-5EBC24D2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1520" y="264160"/>
              <a:ext cx="2302141" cy="4813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C49992D-61BD-73AD-A332-EC782656CE1C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ABF089E-86FF-F56E-197E-E06D2FDC54B4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id="{D7F1C351-78B9-4F57-9ACD-06C0AEB1239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CIRNA</a:t>
            </a:r>
            <a:endParaRPr lang="es-ES" dirty="0"/>
          </a:p>
        </p:txBody>
      </p:sp>
      <p:sp>
        <p:nvSpPr>
          <p:cNvPr id="28" name="objeto 5" descr="Rectángulo beige">
            <a:extLst>
              <a:ext uri="{FF2B5EF4-FFF2-40B4-BE49-F238E27FC236}">
                <a16:creationId xmlns:a16="http://schemas.microsoft.com/office/drawing/2014/main" id="{810B431F-E054-4C53-8A42-77B5A06F24DF}"/>
              </a:ext>
            </a:extLst>
          </p:cNvPr>
          <p:cNvSpPr/>
          <p:nvPr/>
        </p:nvSpPr>
        <p:spPr bwMode="white">
          <a:xfrm flipV="1">
            <a:off x="268340" y="1869440"/>
            <a:ext cx="1551496" cy="128702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8AF960E-919F-4B97-8520-DA4FE3ABD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8A67F7-E594-4663-8A5C-DE2B57980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364" y="1280203"/>
            <a:ext cx="8182791" cy="5453063"/>
          </a:xfrm>
          <a:prstGeom prst="rect">
            <a:avLst/>
          </a:prstGeom>
        </p:spPr>
      </p:pic>
      <p:pic>
        <p:nvPicPr>
          <p:cNvPr id="16" name="Picture 2" descr="Logos">
            <a:extLst>
              <a:ext uri="{FF2B5EF4-FFF2-40B4-BE49-F238E27FC236}">
                <a16:creationId xmlns:a16="http://schemas.microsoft.com/office/drawing/2014/main" id="{203E7895-41CF-488A-862F-D6AC2141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82" y="4171082"/>
            <a:ext cx="966461" cy="14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5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27</a:t>
            </a:fld>
            <a:endParaRPr lang="es-ES" sz="10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FB4426F-5BB6-7264-C48C-E7CA80C0B156}"/>
              </a:ext>
            </a:extLst>
          </p:cNvPr>
          <p:cNvGrpSpPr/>
          <p:nvPr/>
        </p:nvGrpSpPr>
        <p:grpSpPr>
          <a:xfrm>
            <a:off x="268339" y="53250"/>
            <a:ext cx="11655322" cy="1059292"/>
            <a:chOff x="268339" y="53250"/>
            <a:chExt cx="11655322" cy="1059292"/>
          </a:xfrm>
        </p:grpSpPr>
        <p:pic>
          <p:nvPicPr>
            <p:cNvPr id="21" name="Picture 2" descr="Logos">
              <a:extLst>
                <a:ext uri="{FF2B5EF4-FFF2-40B4-BE49-F238E27FC236}">
                  <a16:creationId xmlns:a16="http://schemas.microsoft.com/office/drawing/2014/main" id="{4D02A456-0D3C-5F17-FD24-C7B071796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1" descr="Imagen 3">
              <a:extLst>
                <a:ext uri="{FF2B5EF4-FFF2-40B4-BE49-F238E27FC236}">
                  <a16:creationId xmlns:a16="http://schemas.microsoft.com/office/drawing/2014/main" id="{45107219-8A45-0156-4F7F-5EBC24D2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1520" y="264160"/>
              <a:ext cx="2302141" cy="4813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C49992D-61BD-73AD-A332-EC782656CE1C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ABF089E-86FF-F56E-197E-E06D2FDC54B4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id="{D7F1C351-78B9-4F57-9ACD-06C0AEB1239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CILIAP</a:t>
            </a:r>
            <a:endParaRPr lang="es-ES" dirty="0"/>
          </a:p>
        </p:txBody>
      </p:sp>
      <p:sp>
        <p:nvSpPr>
          <p:cNvPr id="28" name="objeto 5" descr="Rectángulo beige">
            <a:extLst>
              <a:ext uri="{FF2B5EF4-FFF2-40B4-BE49-F238E27FC236}">
                <a16:creationId xmlns:a16="http://schemas.microsoft.com/office/drawing/2014/main" id="{810B431F-E054-4C53-8A42-77B5A06F24DF}"/>
              </a:ext>
            </a:extLst>
          </p:cNvPr>
          <p:cNvSpPr/>
          <p:nvPr/>
        </p:nvSpPr>
        <p:spPr bwMode="white">
          <a:xfrm flipV="1">
            <a:off x="268339" y="1869440"/>
            <a:ext cx="1533567" cy="128702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0334D0-A5C3-4430-B72E-9356AD45C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986" y="1452905"/>
            <a:ext cx="3639473" cy="26484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F9331F-A0BB-47A8-A472-5249BA9BB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381588"/>
            <a:ext cx="3970364" cy="26484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E33C44-832D-4E4E-A1D9-F7260A1C2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985" y="4178589"/>
            <a:ext cx="3554633" cy="26022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E6D641-3A29-4BA4-B9CE-B23228539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4800" y="4155452"/>
            <a:ext cx="3870506" cy="25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28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8" name="Marcador de contenido 2" descr="SmartArt">
            <a:extLst>
              <a:ext uri="{FF2B5EF4-FFF2-40B4-BE49-F238E27FC236}">
                <a16:creationId xmlns:a16="http://schemas.microsoft.com/office/drawing/2014/main" id="{5753C2AD-24CF-B3C9-8C79-188F037A56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049748"/>
              </p:ext>
            </p:extLst>
          </p:nvPr>
        </p:nvGraphicFramePr>
        <p:xfrm>
          <a:off x="6926594" y="929281"/>
          <a:ext cx="5088210" cy="546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83B0C672-3B74-E6C2-B4B0-81ADD96EB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7196" y="929281"/>
            <a:ext cx="3568351" cy="5463136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D4E5BA53-C282-48E8-8AB6-540E03176977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1" name="Picture 2" descr="Logos">
              <a:extLst>
                <a:ext uri="{FF2B5EF4-FFF2-40B4-BE49-F238E27FC236}">
                  <a16:creationId xmlns:a16="http://schemas.microsoft.com/office/drawing/2014/main" id="{F822214A-647F-4194-8E14-E0D9D068FD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5E51DB81-4C42-4D5E-93C8-A9ACCEC917A3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0876BCA7-B875-4C3F-B916-174749A1F4F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445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29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A529DA43-A8DB-434D-B92E-0AC81D7C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438119"/>
              </p:ext>
            </p:extLst>
          </p:nvPr>
        </p:nvGraphicFramePr>
        <p:xfrm>
          <a:off x="3366560" y="1470212"/>
          <a:ext cx="8104959" cy="5123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C211B8C8-CFB3-0C72-9C1B-AE079737B8CC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D7BF234-F4B6-1524-6FB9-0A0ACA83B3DC}"/>
              </a:ext>
            </a:extLst>
          </p:cNvPr>
          <p:cNvSpPr txBox="1"/>
          <p:nvPr/>
        </p:nvSpPr>
        <p:spPr>
          <a:xfrm>
            <a:off x="4356643" y="927876"/>
            <a:ext cx="48075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s-PE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GESTIÓN DE LA I+D+i</a:t>
            </a:r>
            <a:endParaRPr lang="es-ES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5E195F4-3AC7-4149-A6DA-CB70F0BDE1B8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DD3A56D8-FA35-4CFA-9898-84027404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8BCE9CC7-2FCF-4379-A2CE-9033BD5D2DB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F24D787-0E89-4F80-9545-DB29FA3E68C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616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arcador de posición de imagen 46" descr="Personas que debaten algo">
            <a:extLst>
              <a:ext uri="{FF2B5EF4-FFF2-40B4-BE49-F238E27FC236}">
                <a16:creationId xmlns:a16="http://schemas.microsoft.com/office/drawing/2014/main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to 3" descr="Rectángulo azul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48" name="Elipse 47" descr="Óvalo beige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6" name="Rectángulo 25" descr="Rectángulo azul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0" y="342087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Elipse 26" descr="Círculo azul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1557528" y="2654604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</a:t>
            </a:r>
          </a:p>
        </p:txBody>
      </p:sp>
      <p:sp>
        <p:nvSpPr>
          <p:cNvPr id="28" name="Elipse 27" descr="Círculo azul">
            <a:extLst>
              <a:ext uri="{FF2B5EF4-FFF2-40B4-BE49-F238E27FC236}">
                <a16:creationId xmlns:a16="http://schemas.microsoft.com/office/drawing/2014/main" id="{0AD89AAC-7A26-4BF6-8BF7-D301C467BE24}"/>
              </a:ext>
            </a:extLst>
          </p:cNvPr>
          <p:cNvSpPr/>
          <p:nvPr/>
        </p:nvSpPr>
        <p:spPr>
          <a:xfrm>
            <a:off x="7790688" y="2631439"/>
            <a:ext cx="2843784" cy="284378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</a:t>
            </a:fld>
            <a:endParaRPr lang="es-ES" sz="1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558CBCC-46BE-4654-9B01-07B35CF17C3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291246" y="1332902"/>
            <a:ext cx="3696292" cy="565764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PROGRAMACIÓN</a:t>
            </a:r>
          </a:p>
        </p:txBody>
      </p:sp>
      <p:sp>
        <p:nvSpPr>
          <p:cNvPr id="49" name="objeto 6" descr="Rectángulo beige">
            <a:extLst>
              <a:ext uri="{FF2B5EF4-FFF2-40B4-BE49-F238E27FC236}">
                <a16:creationId xmlns:a16="http://schemas.microsoft.com/office/drawing/2014/main" id="{E67B2D0F-2920-4165-BC82-05237362DABB}"/>
              </a:ext>
            </a:extLst>
          </p:cNvPr>
          <p:cNvSpPr/>
          <p:nvPr/>
        </p:nvSpPr>
        <p:spPr bwMode="ltGray">
          <a:xfrm>
            <a:off x="414528" y="1953074"/>
            <a:ext cx="3243072" cy="45719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9" name="Elipse 28" descr="Círculo beige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111752" y="2194565"/>
            <a:ext cx="3968496" cy="39672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-E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</a:t>
            </a:r>
          </a:p>
        </p:txBody>
      </p:sp>
      <p:sp>
        <p:nvSpPr>
          <p:cNvPr id="38" name="objeto 6" descr="Rectángulo beige">
            <a:extLst>
              <a:ext uri="{FF2B5EF4-FFF2-40B4-BE49-F238E27FC236}">
                <a16:creationId xmlns:a16="http://schemas.microsoft.com/office/drawing/2014/main" id="{0DC31D56-8341-34CD-992C-200F6B2AE02D}"/>
              </a:ext>
            </a:extLst>
          </p:cNvPr>
          <p:cNvSpPr/>
          <p:nvPr/>
        </p:nvSpPr>
        <p:spPr bwMode="ltGray">
          <a:xfrm>
            <a:off x="2139392" y="4307123"/>
            <a:ext cx="1678464" cy="106444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5643C9A-AFE0-432F-94EF-9534A6EA8BAD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4" name="Picture 2" descr="Logos">
              <a:extLst>
                <a:ext uri="{FF2B5EF4-FFF2-40B4-BE49-F238E27FC236}">
                  <a16:creationId xmlns:a16="http://schemas.microsoft.com/office/drawing/2014/main" id="{FBDDAFAE-0F8B-422A-BAEF-1DF85EAD7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EEF347E-0224-409F-8250-13A7B2958572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D6BD58F5-F89A-420E-A31D-EE4DA44E4FAF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817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30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DFBC0497-A658-4E73-95D6-8752297A13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131272"/>
              </p:ext>
            </p:extLst>
          </p:nvPr>
        </p:nvGraphicFramePr>
        <p:xfrm>
          <a:off x="3737886" y="1542230"/>
          <a:ext cx="7704959" cy="4994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808797" y="927569"/>
            <a:ext cx="4125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DE LA ORGANIZACIÓN</a:t>
            </a:r>
            <a:endParaRPr lang="es-ES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ángulo 35" descr="Computer">
            <a:extLst>
              <a:ext uri="{FF2B5EF4-FFF2-40B4-BE49-F238E27FC236}">
                <a16:creationId xmlns:a16="http://schemas.microsoft.com/office/drawing/2014/main" id="{56311D6C-B6E9-E96D-2978-9AEC997D6C0D}"/>
              </a:ext>
            </a:extLst>
          </p:cNvPr>
          <p:cNvSpPr/>
          <p:nvPr/>
        </p:nvSpPr>
        <p:spPr>
          <a:xfrm>
            <a:off x="4375632" y="882725"/>
            <a:ext cx="414176" cy="414176"/>
          </a:xfrm>
          <a:prstGeom prst="rect">
            <a:avLst/>
          </a:prstGeom>
          <a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7DC56CF-BEF0-4483-BEC8-6E37D53F9C1D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1" name="Picture 2" descr="Logos">
              <a:extLst>
                <a:ext uri="{FF2B5EF4-FFF2-40B4-BE49-F238E27FC236}">
                  <a16:creationId xmlns:a16="http://schemas.microsoft.com/office/drawing/2014/main" id="{4AA49625-8094-4CD3-8637-1CA5B951E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5A97FD90-39C5-4149-B659-B2F497CE6A4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7DFB6D47-4C21-43EF-839F-B799DF6CECA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398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31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808797" y="927569"/>
            <a:ext cx="4125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LIDERAZGO</a:t>
            </a:r>
          </a:p>
        </p:txBody>
      </p:sp>
      <p:sp>
        <p:nvSpPr>
          <p:cNvPr id="27" name="Rectángulo 26" descr="Processor">
            <a:extLst>
              <a:ext uri="{FF2B5EF4-FFF2-40B4-BE49-F238E27FC236}">
                <a16:creationId xmlns:a16="http://schemas.microsoft.com/office/drawing/2014/main" id="{AE9E3DF1-7A04-3457-F942-6FFE0412A1E6}"/>
              </a:ext>
            </a:extLst>
          </p:cNvPr>
          <p:cNvSpPr/>
          <p:nvPr/>
        </p:nvSpPr>
        <p:spPr>
          <a:xfrm>
            <a:off x="4441863" y="875177"/>
            <a:ext cx="414176" cy="414176"/>
          </a:xfrm>
          <a:prstGeom prst="rect">
            <a:avLst/>
          </a:prstGeom>
          <a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FAD07D36-FAA8-4712-AF9A-526B977DB8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351771"/>
              </p:ext>
            </p:extLst>
          </p:nvPr>
        </p:nvGraphicFramePr>
        <p:xfrm>
          <a:off x="3390954" y="1440741"/>
          <a:ext cx="8171283" cy="513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8" name="Grupo 27">
            <a:extLst>
              <a:ext uri="{FF2B5EF4-FFF2-40B4-BE49-F238E27FC236}">
                <a16:creationId xmlns:a16="http://schemas.microsoft.com/office/drawing/2014/main" id="{193E5BB0-16B1-4533-82DA-B455752CC2E0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5FCCE1DB-1D3F-461C-93B6-BFC34FC83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B9FD697-A7B3-46DD-B1DD-F452F0521872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9F355093-BB7C-45BA-9059-28A3AFB4CC76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50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32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808797" y="927569"/>
            <a:ext cx="4125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</a:t>
            </a:r>
          </a:p>
        </p:txBody>
      </p:sp>
      <p:sp>
        <p:nvSpPr>
          <p:cNvPr id="28" name="Rectángulo 27" descr="Cloud Computing">
            <a:extLst>
              <a:ext uri="{FF2B5EF4-FFF2-40B4-BE49-F238E27FC236}">
                <a16:creationId xmlns:a16="http://schemas.microsoft.com/office/drawing/2014/main" id="{D637FDA8-655C-6529-AECB-3A127C54FF49}"/>
              </a:ext>
            </a:extLst>
          </p:cNvPr>
          <p:cNvSpPr/>
          <p:nvPr/>
        </p:nvSpPr>
        <p:spPr>
          <a:xfrm>
            <a:off x="4375632" y="887830"/>
            <a:ext cx="414176" cy="414176"/>
          </a:xfrm>
          <a:prstGeom prst="rect">
            <a:avLst/>
          </a:prstGeom>
          <a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19E6781E-0156-4704-B3DC-372DFEBEA2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01887"/>
              </p:ext>
            </p:extLst>
          </p:nvPr>
        </p:nvGraphicFramePr>
        <p:xfrm>
          <a:off x="3514961" y="1551395"/>
          <a:ext cx="7829359" cy="494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347BBA79-A606-4DD6-8E58-179E94F91F39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1" name="Picture 2" descr="Logos">
              <a:extLst>
                <a:ext uri="{FF2B5EF4-FFF2-40B4-BE49-F238E27FC236}">
                  <a16:creationId xmlns:a16="http://schemas.microsoft.com/office/drawing/2014/main" id="{35DDEB67-4992-4F89-A581-79229942D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ADED92F-7F09-4000-AD36-E85951F0D854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A890A07F-FC69-4EBD-997A-305B5F06E0B0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6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33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808797" y="927569"/>
            <a:ext cx="4125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SOPORTE DE LA I+D+i</a:t>
            </a:r>
          </a:p>
        </p:txBody>
      </p:sp>
      <p:sp>
        <p:nvSpPr>
          <p:cNvPr id="27" name="Rectángulo 26" descr="Aula">
            <a:extLst>
              <a:ext uri="{FF2B5EF4-FFF2-40B4-BE49-F238E27FC236}">
                <a16:creationId xmlns:a16="http://schemas.microsoft.com/office/drawing/2014/main" id="{258D88E6-509B-5264-15B6-7945D4E32B76}"/>
              </a:ext>
            </a:extLst>
          </p:cNvPr>
          <p:cNvSpPr/>
          <p:nvPr/>
        </p:nvSpPr>
        <p:spPr>
          <a:xfrm>
            <a:off x="4406039" y="887830"/>
            <a:ext cx="414176" cy="41417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8EC3D77E-C7AF-4095-A4C0-5649A7D862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189986"/>
              </p:ext>
            </p:extLst>
          </p:nvPr>
        </p:nvGraphicFramePr>
        <p:xfrm>
          <a:off x="3301956" y="1398701"/>
          <a:ext cx="8169565" cy="5173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8" name="Grupo 27">
            <a:extLst>
              <a:ext uri="{FF2B5EF4-FFF2-40B4-BE49-F238E27FC236}">
                <a16:creationId xmlns:a16="http://schemas.microsoft.com/office/drawing/2014/main" id="{FBCCCF4C-82B1-4932-85B3-BCAFC25B45AC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438E08C9-9C1E-4271-B946-D11A3F52F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E34DFC4-5ED4-4895-8E48-17E273295372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E55945C7-FD6C-4052-9750-DA5D37FB4DC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156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34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9"/>
            <a:ext cx="4807603" cy="48135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763972" y="927569"/>
            <a:ext cx="4404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OPERATIVOS DE LA I+D+i</a:t>
            </a:r>
          </a:p>
        </p:txBody>
      </p:sp>
      <p:sp>
        <p:nvSpPr>
          <p:cNvPr id="28" name="Rectángulo 27" descr="Diagrama de Venn">
            <a:extLst>
              <a:ext uri="{FF2B5EF4-FFF2-40B4-BE49-F238E27FC236}">
                <a16:creationId xmlns:a16="http://schemas.microsoft.com/office/drawing/2014/main" id="{068A3948-0A1C-5869-C991-BC5E263D4387}"/>
              </a:ext>
            </a:extLst>
          </p:cNvPr>
          <p:cNvSpPr/>
          <p:nvPr/>
        </p:nvSpPr>
        <p:spPr>
          <a:xfrm>
            <a:off x="4394621" y="882725"/>
            <a:ext cx="414176" cy="41417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DC1B4BAA-715C-4A99-99C4-04DC6B101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516372"/>
              </p:ext>
            </p:extLst>
          </p:nvPr>
        </p:nvGraphicFramePr>
        <p:xfrm>
          <a:off x="3301956" y="1408927"/>
          <a:ext cx="8180955" cy="528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DA80EFC9-FECE-4A03-A264-1301228FD387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1256690B-BA90-421C-86AE-48F4C6A7B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D7DF191-4958-4C38-9AEB-595E8DB901F4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F3E70D56-C4EF-481B-88EF-031F5E4E3F0B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3434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sz="1000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35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59018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B0C7E348-D9AC-D9EA-9782-E2D0CAA56960}"/>
              </a:ext>
            </a:extLst>
          </p:cNvPr>
          <p:cNvSpPr txBox="1">
            <a:spLocks/>
          </p:cNvSpPr>
          <p:nvPr/>
        </p:nvSpPr>
        <p:spPr bwMode="white">
          <a:xfrm>
            <a:off x="348302" y="4926882"/>
            <a:ext cx="2543105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NIVEL DE CUMPLIMIENTO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539903AC-AA9E-EF62-9CB4-1C5F88482405}"/>
              </a:ext>
            </a:extLst>
          </p:cNvPr>
          <p:cNvSpPr txBox="1">
            <a:spLocks/>
          </p:cNvSpPr>
          <p:nvPr/>
        </p:nvSpPr>
        <p:spPr bwMode="white">
          <a:xfrm>
            <a:off x="847679" y="5355755"/>
            <a:ext cx="1466386" cy="133458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5. ALTO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3. MEDIO</a:t>
            </a:r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</a:rPr>
              <a:t>1. BAJO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17F43815-8009-3CC3-14F5-F5808DBAE799}"/>
              </a:ext>
            </a:extLst>
          </p:cNvPr>
          <p:cNvSpPr/>
          <p:nvPr/>
        </p:nvSpPr>
        <p:spPr>
          <a:xfrm>
            <a:off x="4356643" y="854238"/>
            <a:ext cx="6060342" cy="719661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3B1A9B-62B4-4E7E-AA9D-11343C60ECB8}"/>
              </a:ext>
            </a:extLst>
          </p:cNvPr>
          <p:cNvSpPr txBox="1"/>
          <p:nvPr/>
        </p:nvSpPr>
        <p:spPr>
          <a:xfrm>
            <a:off x="4763972" y="927569"/>
            <a:ext cx="5348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PE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DESEMPEÑO Y MEJORA DEL SISTEMA DE GESTIÓN DE I+D+i</a:t>
            </a:r>
          </a:p>
        </p:txBody>
      </p:sp>
      <p:sp>
        <p:nvSpPr>
          <p:cNvPr id="27" name="Rectángulo 26" descr="Server">
            <a:extLst>
              <a:ext uri="{FF2B5EF4-FFF2-40B4-BE49-F238E27FC236}">
                <a16:creationId xmlns:a16="http://schemas.microsoft.com/office/drawing/2014/main" id="{CD4E522C-EBBE-1EB3-4A4B-AF0D5AAF68CA}"/>
              </a:ext>
            </a:extLst>
          </p:cNvPr>
          <p:cNvSpPr/>
          <p:nvPr/>
        </p:nvSpPr>
        <p:spPr>
          <a:xfrm>
            <a:off x="4423934" y="995873"/>
            <a:ext cx="414176" cy="414176"/>
          </a:xfrm>
          <a:prstGeom prst="rect">
            <a:avLst/>
          </a:prstGeom>
          <a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30158E9F-A572-4972-8327-263879C235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002093"/>
              </p:ext>
            </p:extLst>
          </p:nvPr>
        </p:nvGraphicFramePr>
        <p:xfrm>
          <a:off x="3415298" y="1682619"/>
          <a:ext cx="8067614" cy="500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28" name="Grupo 27">
            <a:extLst>
              <a:ext uri="{FF2B5EF4-FFF2-40B4-BE49-F238E27FC236}">
                <a16:creationId xmlns:a16="http://schemas.microsoft.com/office/drawing/2014/main" id="{A51D94F0-876B-4B5A-9208-3C158AB12C2B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953A54A5-895E-4480-AB52-5DE4D08A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449F7D1-323D-4E29-9F82-25F2CF94133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199C8107-3839-463E-BA74-FFC0EE990DF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33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36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8D69CF7-8C14-603A-CCA3-86FCF5B9FE50}"/>
              </a:ext>
            </a:extLst>
          </p:cNvPr>
          <p:cNvSpPr txBox="1"/>
          <p:nvPr/>
        </p:nvSpPr>
        <p:spPr>
          <a:xfrm>
            <a:off x="3478563" y="1398701"/>
            <a:ext cx="4110176" cy="5304914"/>
          </a:xfrm>
          <a:prstGeom prst="rect">
            <a:avLst/>
          </a:prstGeom>
          <a:noFill/>
          <a:ln>
            <a:solidFill>
              <a:srgbClr val="F4A508"/>
            </a:solidFill>
          </a:ln>
        </p:spPr>
        <p:txBody>
          <a:bodyPr wrap="square">
            <a:spAutoFit/>
          </a:bodyPr>
          <a:lstStyle/>
          <a:p>
            <a:pPr marL="719455" algn="just">
              <a:lnSpc>
                <a:spcPct val="150000"/>
              </a:lnSpc>
            </a:pPr>
            <a:r>
              <a:rPr lang="es-PE" sz="16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Fortalezas</a:t>
            </a:r>
            <a:endParaRPr lang="es-PE" sz="1600" dirty="0">
              <a:solidFill>
                <a:srgbClr val="F4A5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cuenta con el comité de ética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(impacto medio) </a:t>
            </a: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que permite la participación en proyectos con la confianza de que se está haciendo todo el esfuerzo necesario para proteger a las personas y animales bajo investigación. 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cuenta con la documentación para ejecutar proyectos de investigación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(alto impacto).</a:t>
            </a:r>
            <a:endParaRPr lang="es-PE" sz="1100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Cuentan con infraestructura adecuada para realizar actividades de investigación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(alto impacto).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Cuenta con capital humano para desarrollar actividades de I+D+i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(alto impacto).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Ubicación estratégica de la Universidad (alto impacto).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Adecuada estructura Organizativa para la realización de investigaciones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(medio impacto)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Universidad es beneficiaria del Canon Petrolero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(medio impacto)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Acercamiento con el Gobierno Regional para trabajos de I+D+i en conjunto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(bajo impacto)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0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Cuenta con Convenios Marco y Específicos para realizar proyectos de I+D+i con universidades públicas y privadas del ámbito nacional e internacional </a:t>
            </a:r>
            <a:r>
              <a:rPr lang="es-PE" sz="10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(alto impacto)</a:t>
            </a:r>
          </a:p>
          <a:p>
            <a:pPr marL="177800" indent="-177800">
              <a:lnSpc>
                <a:spcPct val="150000"/>
              </a:lnSpc>
            </a:pPr>
            <a:r>
              <a:rPr lang="es-P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PE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ADAAFE7-88E9-7F40-741A-18C5D52A1500}"/>
              </a:ext>
            </a:extLst>
          </p:cNvPr>
          <p:cNvSpPr txBox="1"/>
          <p:nvPr/>
        </p:nvSpPr>
        <p:spPr>
          <a:xfrm>
            <a:off x="7664310" y="1435133"/>
            <a:ext cx="4450919" cy="2973506"/>
          </a:xfrm>
          <a:prstGeom prst="rect">
            <a:avLst/>
          </a:prstGeom>
          <a:noFill/>
          <a:ln>
            <a:solidFill>
              <a:srgbClr val="F4A508"/>
            </a:solidFill>
          </a:ln>
        </p:spPr>
        <p:txBody>
          <a:bodyPr wrap="square">
            <a:spAutoFit/>
          </a:bodyPr>
          <a:lstStyle/>
          <a:p>
            <a:pPr marL="447675" algn="just">
              <a:lnSpc>
                <a:spcPct val="150000"/>
              </a:lnSpc>
            </a:pPr>
            <a:r>
              <a:rPr lang="es-PE" sz="16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Fortalezas</a:t>
            </a:r>
            <a:endParaRPr lang="es-PE" sz="1600" dirty="0">
              <a:solidFill>
                <a:srgbClr val="F4A5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cuenta con socios para realizar investigación colaborativa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(impacto alto)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Experiencia en la ejecución de proyectos con Financiamiento Externo provenientes de PROCIENCIA; PROINNOVATE, PNIA, PNIPA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(impacto alto)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Financiamiento de proyectos de Investigación docente con fondos del CANON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(impacto medio)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Diversificación de fondos para la investigación: RDR, RO, Canon petrolero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(impacto medio)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indent="-177800">
              <a:lnSpc>
                <a:spcPct val="150000"/>
              </a:lnSpc>
            </a:pPr>
            <a:r>
              <a:rPr lang="es-P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8CC85F4D-ADBF-E415-D359-44A56E001CBE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4056026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FORTALEZAS Y DEBILIDADES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4E2368-17F5-3894-962B-58608CA58706}"/>
              </a:ext>
            </a:extLst>
          </p:cNvPr>
          <p:cNvSpPr txBox="1"/>
          <p:nvPr/>
        </p:nvSpPr>
        <p:spPr>
          <a:xfrm>
            <a:off x="36704" y="5385836"/>
            <a:ext cx="322881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Las </a:t>
            </a:r>
            <a:r>
              <a:rPr lang="es-PE" dirty="0">
                <a:solidFill>
                  <a:srgbClr val="F4A508"/>
                </a:solidFill>
              </a:rPr>
              <a:t>fortalezas</a:t>
            </a:r>
            <a:r>
              <a:rPr lang="es-PE" dirty="0"/>
              <a:t> se refieren a capacidades o recursos con los que cuenta la universidad que contribuyen al óptimo desarrollo del sistema de I+D+i de la institución. </a:t>
            </a:r>
          </a:p>
          <a:p>
            <a:r>
              <a:rPr lang="es-PE" dirty="0"/>
              <a:t>Las </a:t>
            </a:r>
            <a:r>
              <a:rPr lang="es-PE" dirty="0">
                <a:solidFill>
                  <a:srgbClr val="F4A508"/>
                </a:solidFill>
              </a:rPr>
              <a:t>debilidades </a:t>
            </a:r>
            <a:r>
              <a:rPr lang="es-PE" dirty="0"/>
              <a:t>se refieren a carencias o problemas que impiden y ralentizan el adecuado desarrollo del sistema de I+D+i de la institución.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5C174BF3-53DB-B778-EE57-DAFB4BBF6B2B}"/>
              </a:ext>
            </a:extLst>
          </p:cNvPr>
          <p:cNvSpPr txBox="1">
            <a:spLocks/>
          </p:cNvSpPr>
          <p:nvPr/>
        </p:nvSpPr>
        <p:spPr bwMode="white">
          <a:xfrm>
            <a:off x="3505637" y="994045"/>
            <a:ext cx="2386735" cy="4046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ESTRATÉGICO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03A77E5D-D193-881A-7A05-C3AFF5472FEB}"/>
              </a:ext>
            </a:extLst>
          </p:cNvPr>
          <p:cNvSpPr txBox="1">
            <a:spLocks/>
          </p:cNvSpPr>
          <p:nvPr/>
        </p:nvSpPr>
        <p:spPr bwMode="white">
          <a:xfrm>
            <a:off x="7561555" y="1030477"/>
            <a:ext cx="2386737" cy="4046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OPERACIONAL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0ACC38A-06B7-420F-B5A5-368AD98AE9F2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6CB6CF65-F8C0-4206-897C-9112C422B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87EFE27-389D-463C-85A5-C75014CE8EC9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BE216639-7D8B-4853-8157-B346B46B4B65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64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37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8D69CF7-8C14-603A-CCA3-86FCF5B9FE50}"/>
              </a:ext>
            </a:extLst>
          </p:cNvPr>
          <p:cNvSpPr txBox="1"/>
          <p:nvPr/>
        </p:nvSpPr>
        <p:spPr>
          <a:xfrm>
            <a:off x="3478563" y="1398701"/>
            <a:ext cx="4110176" cy="4244175"/>
          </a:xfrm>
          <a:prstGeom prst="rect">
            <a:avLst/>
          </a:prstGeom>
          <a:noFill/>
          <a:ln>
            <a:solidFill>
              <a:srgbClr val="F4A508"/>
            </a:solidFill>
          </a:ln>
        </p:spPr>
        <p:txBody>
          <a:bodyPr wrap="square">
            <a:spAutoFit/>
          </a:bodyPr>
          <a:lstStyle/>
          <a:p>
            <a:pPr marL="177800" indent="-177800" algn="just">
              <a:lnSpc>
                <a:spcPct val="150000"/>
              </a:lnSpc>
            </a:pPr>
            <a:r>
              <a:rPr lang="es-PE" sz="1600" b="1" dirty="0">
                <a:solidFill>
                  <a:srgbClr val="F4A508"/>
                </a:solidFill>
                <a:latin typeface="Arial" panose="020B0604020202020204" pitchFamily="34" charset="0"/>
              </a:rPr>
              <a:t>Debilidades</a:t>
            </a:r>
          </a:p>
          <a:p>
            <a:pPr marL="17780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dirty="0">
                <a:solidFill>
                  <a:schemeClr val="bg1"/>
                </a:solidFill>
                <a:latin typeface="Arial" panose="020B0604020202020204" pitchFamily="34" charset="0"/>
              </a:rPr>
              <a:t>Falta la actualización del reglamento general de investigación para el nuevo reglamento general de Ciencia, Tecnología e Innovación (2022) </a:t>
            </a:r>
            <a:r>
              <a:rPr lang="es-PE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(alto riesgo)</a:t>
            </a:r>
          </a:p>
          <a:p>
            <a:pPr marL="17780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dirty="0">
                <a:solidFill>
                  <a:schemeClr val="bg1"/>
                </a:solidFill>
                <a:latin typeface="Arial" panose="020B0604020202020204" pitchFamily="34" charset="0"/>
              </a:rPr>
              <a:t>Potencial para acoger proyectos con empresas aprovechando la ley de los beneficios tributarios </a:t>
            </a:r>
            <a:r>
              <a:rPr lang="es-PE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(medio riesgo)</a:t>
            </a:r>
          </a:p>
          <a:p>
            <a:pPr marL="17780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dirty="0">
                <a:solidFill>
                  <a:schemeClr val="bg1"/>
                </a:solidFill>
                <a:latin typeface="Arial" panose="020B0604020202020204" pitchFamily="34" charset="0"/>
              </a:rPr>
              <a:t>La falta de implementación de obtención de grados y títulos por la modalidad de artículo científico (Opcional) </a:t>
            </a:r>
            <a:r>
              <a:rPr lang="es-PE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(medio riesgo).</a:t>
            </a:r>
          </a:p>
          <a:p>
            <a:pPr marL="17780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dirty="0">
                <a:solidFill>
                  <a:schemeClr val="bg1"/>
                </a:solidFill>
                <a:latin typeface="Arial" panose="020B0604020202020204" pitchFamily="34" charset="0"/>
              </a:rPr>
              <a:t>No contar con un sistema que facilite los permisos y contratos a recursos genéticos para la realización de proyectos de investigación </a:t>
            </a:r>
            <a:r>
              <a:rPr lang="es-PE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(alto riesgo).</a:t>
            </a:r>
          </a:p>
          <a:p>
            <a:pPr marL="17780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dirty="0">
                <a:solidFill>
                  <a:schemeClr val="bg1"/>
                </a:solidFill>
                <a:latin typeface="Arial" panose="020B0604020202020204" pitchFamily="34" charset="0"/>
              </a:rPr>
              <a:t>No contar con programas de Posgrado en Ciencias con producción científica relevante </a:t>
            </a:r>
            <a:r>
              <a:rPr lang="es-PE" sz="11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(alto riesgo).</a:t>
            </a: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ADAAFE7-88E9-7F40-741A-18C5D52A1500}"/>
              </a:ext>
            </a:extLst>
          </p:cNvPr>
          <p:cNvSpPr txBox="1"/>
          <p:nvPr/>
        </p:nvSpPr>
        <p:spPr>
          <a:xfrm>
            <a:off x="7664310" y="1435133"/>
            <a:ext cx="4450919" cy="2211759"/>
          </a:xfrm>
          <a:prstGeom prst="rect">
            <a:avLst/>
          </a:prstGeom>
          <a:noFill/>
          <a:ln>
            <a:solidFill>
              <a:srgbClr val="F4A508"/>
            </a:solidFill>
          </a:ln>
        </p:spPr>
        <p:txBody>
          <a:bodyPr wrap="square">
            <a:spAutoFit/>
          </a:bodyPr>
          <a:lstStyle/>
          <a:p>
            <a:pPr marL="177800" indent="-177800" algn="just">
              <a:lnSpc>
                <a:spcPct val="150000"/>
              </a:lnSpc>
            </a:pPr>
            <a:r>
              <a:rPr lang="es-PE" sz="1600" b="1" dirty="0">
                <a:solidFill>
                  <a:srgbClr val="F4A508"/>
                </a:solidFill>
                <a:latin typeface="Arial" panose="020B0604020202020204" pitchFamily="34" charset="0"/>
              </a:rPr>
              <a:t>Debilidades</a:t>
            </a: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Mala ejecución del presupuesto asignado a I+D+i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(riesgo alto)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fondo proveniente del canon petrolero (10%), no es exclusivamente utilizado para el financiamiento de proyectos de investigación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(riesgo alto) 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Escaso personal para la gestión de I+D+i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(riesgo alto)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s-PE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Poca información sistematizada que muestre los resultados de gestión de I+D+i  </a:t>
            </a:r>
            <a:r>
              <a:rPr lang="es-PE" sz="1100" u="none" strike="noStrike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(riesgo alto)</a:t>
            </a:r>
            <a:endParaRPr lang="es-PE" sz="1100" u="none" strike="noStrike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8CC85F4D-ADBF-E415-D359-44A56E001CBE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4056026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FORTALEZAS Y DEBILIDADES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E4E2368-17F5-3894-962B-58608CA58706}"/>
              </a:ext>
            </a:extLst>
          </p:cNvPr>
          <p:cNvSpPr txBox="1"/>
          <p:nvPr/>
        </p:nvSpPr>
        <p:spPr>
          <a:xfrm>
            <a:off x="36704" y="5385836"/>
            <a:ext cx="322881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Las </a:t>
            </a:r>
            <a:r>
              <a:rPr lang="es-PE" dirty="0">
                <a:solidFill>
                  <a:srgbClr val="F4A508"/>
                </a:solidFill>
              </a:rPr>
              <a:t>fortalezas</a:t>
            </a:r>
            <a:r>
              <a:rPr lang="es-PE" dirty="0"/>
              <a:t> se refieren a capacidades o recursos con los que cuenta la universidad que contribuyen al óptimo desarrollo del sistema de I+D+i de la institución. </a:t>
            </a:r>
          </a:p>
          <a:p>
            <a:r>
              <a:rPr lang="es-PE" dirty="0"/>
              <a:t>Las </a:t>
            </a:r>
            <a:r>
              <a:rPr lang="es-PE" dirty="0">
                <a:solidFill>
                  <a:srgbClr val="F4A508"/>
                </a:solidFill>
              </a:rPr>
              <a:t>debilidades </a:t>
            </a:r>
            <a:r>
              <a:rPr lang="es-PE" dirty="0"/>
              <a:t>se refieren a carencias o problemas que impiden y ralentizan el adecuado desarrollo del sistema de I+D+i de la institución.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5C174BF3-53DB-B778-EE57-DAFB4BBF6B2B}"/>
              </a:ext>
            </a:extLst>
          </p:cNvPr>
          <p:cNvSpPr txBox="1">
            <a:spLocks/>
          </p:cNvSpPr>
          <p:nvPr/>
        </p:nvSpPr>
        <p:spPr bwMode="white">
          <a:xfrm>
            <a:off x="3505637" y="994045"/>
            <a:ext cx="2386735" cy="4046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ESTRATÉGICO</a:t>
            </a:r>
          </a:p>
        </p:txBody>
      </p:sp>
      <p:sp>
        <p:nvSpPr>
          <p:cNvPr id="34" name="Marcador de contenido 3">
            <a:extLst>
              <a:ext uri="{FF2B5EF4-FFF2-40B4-BE49-F238E27FC236}">
                <a16:creationId xmlns:a16="http://schemas.microsoft.com/office/drawing/2014/main" id="{03A77E5D-D193-881A-7A05-C3AFF5472FEB}"/>
              </a:ext>
            </a:extLst>
          </p:cNvPr>
          <p:cNvSpPr txBox="1">
            <a:spLocks/>
          </p:cNvSpPr>
          <p:nvPr/>
        </p:nvSpPr>
        <p:spPr bwMode="white">
          <a:xfrm>
            <a:off x="7561555" y="1030477"/>
            <a:ext cx="2386737" cy="40465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OPERACIONAL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D6BB1235-00BA-4027-ABB5-A008B1EA7F6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6" name="Picture 2" descr="Logos">
              <a:extLst>
                <a:ext uri="{FF2B5EF4-FFF2-40B4-BE49-F238E27FC236}">
                  <a16:creationId xmlns:a16="http://schemas.microsoft.com/office/drawing/2014/main" id="{B599AF33-32D4-46D2-8CC8-FCF85A44F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482F915-AAF2-4F76-AB91-A2E4A5146869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BE4F4744-F082-4577-B6FC-3A9A0D5E16C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5215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PE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38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42" name="Group 73">
            <a:extLst>
              <a:ext uri="{FF2B5EF4-FFF2-40B4-BE49-F238E27FC236}">
                <a16:creationId xmlns:a16="http://schemas.microsoft.com/office/drawing/2014/main" id="{89E207F6-65D0-06A9-D600-9085668F51B3}"/>
              </a:ext>
            </a:extLst>
          </p:cNvPr>
          <p:cNvGrpSpPr/>
          <p:nvPr/>
        </p:nvGrpSpPr>
        <p:grpSpPr>
          <a:xfrm>
            <a:off x="3380107" y="968419"/>
            <a:ext cx="8756961" cy="5849106"/>
            <a:chOff x="1727475" y="895865"/>
            <a:chExt cx="8756961" cy="5849106"/>
          </a:xfrm>
          <a:effectLst>
            <a:reflection blurRad="6350" stA="52000" endA="300" endPos="15000" dir="5400000" sy="-100000" algn="bl" rotWithShape="0"/>
          </a:effectLst>
        </p:grpSpPr>
        <p:sp>
          <p:nvSpPr>
            <p:cNvPr id="43" name="Freeform: Shape 52">
              <a:extLst>
                <a:ext uri="{FF2B5EF4-FFF2-40B4-BE49-F238E27FC236}">
                  <a16:creationId xmlns:a16="http://schemas.microsoft.com/office/drawing/2014/main" id="{8F8F52EB-7D79-70EE-F86E-202ECEA5F5B2}"/>
                </a:ext>
              </a:extLst>
            </p:cNvPr>
            <p:cNvSpPr/>
            <p:nvPr/>
          </p:nvSpPr>
          <p:spPr>
            <a:xfrm rot="7200000">
              <a:off x="3969371" y="2234812"/>
              <a:ext cx="2669507" cy="4427068"/>
            </a:xfrm>
            <a:custGeom>
              <a:avLst/>
              <a:gdLst>
                <a:gd name="connsiteX0" fmla="*/ 1114815 w 2669507"/>
                <a:gd name="connsiteY0" fmla="*/ 4427068 h 4427068"/>
                <a:gd name="connsiteX1" fmla="*/ 1114815 w 2669507"/>
                <a:gd name="connsiteY1" fmla="*/ 2124349 h 4427068"/>
                <a:gd name="connsiteX2" fmla="*/ 1116358 w 2669507"/>
                <a:gd name="connsiteY2" fmla="*/ 2111387 h 4427068"/>
                <a:gd name="connsiteX3" fmla="*/ 1117362 w 2669507"/>
                <a:gd name="connsiteY3" fmla="*/ 2066437 h 4427068"/>
                <a:gd name="connsiteX4" fmla="*/ 1118827 w 2669507"/>
                <a:gd name="connsiteY4" fmla="*/ 2037422 h 4427068"/>
                <a:gd name="connsiteX5" fmla="*/ 1118260 w 2669507"/>
                <a:gd name="connsiteY5" fmla="*/ 2026201 h 4427068"/>
                <a:gd name="connsiteX6" fmla="*/ 1118647 w 2669507"/>
                <a:gd name="connsiteY6" fmla="*/ 2008882 h 4427068"/>
                <a:gd name="connsiteX7" fmla="*/ 1114767 w 2669507"/>
                <a:gd name="connsiteY7" fmla="*/ 1957023 h 4427068"/>
                <a:gd name="connsiteX8" fmla="*/ 1113340 w 2669507"/>
                <a:gd name="connsiteY8" fmla="*/ 1928758 h 4427068"/>
                <a:gd name="connsiteX9" fmla="*/ 1112741 w 2669507"/>
                <a:gd name="connsiteY9" fmla="*/ 1924833 h 4427068"/>
                <a:gd name="connsiteX10" fmla="*/ 1112741 w 2669507"/>
                <a:gd name="connsiteY10" fmla="*/ 1919716 h 4427068"/>
                <a:gd name="connsiteX11" fmla="*/ 1111976 w 2669507"/>
                <a:gd name="connsiteY11" fmla="*/ 1919716 h 4427068"/>
                <a:gd name="connsiteX12" fmla="*/ 1110954 w 2669507"/>
                <a:gd name="connsiteY12" fmla="*/ 1906049 h 4427068"/>
                <a:gd name="connsiteX13" fmla="*/ 1102339 w 2669507"/>
                <a:gd name="connsiteY13" fmla="*/ 1856674 h 4427068"/>
                <a:gd name="connsiteX14" fmla="*/ 1097235 w 2669507"/>
                <a:gd name="connsiteY14" fmla="*/ 1823233 h 4427068"/>
                <a:gd name="connsiteX15" fmla="*/ 1094961 w 2669507"/>
                <a:gd name="connsiteY15" fmla="*/ 1814388 h 4427068"/>
                <a:gd name="connsiteX16" fmla="*/ 1093081 w 2669507"/>
                <a:gd name="connsiteY16" fmla="*/ 1803617 h 4427068"/>
                <a:gd name="connsiteX17" fmla="*/ 1081646 w 2669507"/>
                <a:gd name="connsiteY17" fmla="*/ 1762604 h 4427068"/>
                <a:gd name="connsiteX18" fmla="*/ 1071046 w 2669507"/>
                <a:gd name="connsiteY18" fmla="*/ 1721381 h 4427068"/>
                <a:gd name="connsiteX19" fmla="*/ 1067289 w 2669507"/>
                <a:gd name="connsiteY19" fmla="*/ 1711116 h 4427068"/>
                <a:gd name="connsiteX20" fmla="*/ 1064836 w 2669507"/>
                <a:gd name="connsiteY20" fmla="*/ 1702317 h 4427068"/>
                <a:gd name="connsiteX21" fmla="*/ 1052530 w 2669507"/>
                <a:gd name="connsiteY21" fmla="*/ 1670792 h 4427068"/>
                <a:gd name="connsiteX22" fmla="*/ 1035307 w 2669507"/>
                <a:gd name="connsiteY22" fmla="*/ 1623736 h 4427068"/>
                <a:gd name="connsiteX23" fmla="*/ 1029272 w 2669507"/>
                <a:gd name="connsiteY23" fmla="*/ 1611206 h 4427068"/>
                <a:gd name="connsiteX24" fmla="*/ 1026020 w 2669507"/>
                <a:gd name="connsiteY24" fmla="*/ 1602876 h 4427068"/>
                <a:gd name="connsiteX25" fmla="*/ 1013118 w 2669507"/>
                <a:gd name="connsiteY25" fmla="*/ 1577673 h 4427068"/>
                <a:gd name="connsiteX26" fmla="*/ 990554 w 2669507"/>
                <a:gd name="connsiteY26" fmla="*/ 1530833 h 4427068"/>
                <a:gd name="connsiteX27" fmla="*/ 981561 w 2669507"/>
                <a:gd name="connsiteY27" fmla="*/ 1516031 h 4427068"/>
                <a:gd name="connsiteX28" fmla="*/ 976440 w 2669507"/>
                <a:gd name="connsiteY28" fmla="*/ 1506027 h 4427068"/>
                <a:gd name="connsiteX29" fmla="*/ 966707 w 2669507"/>
                <a:gd name="connsiteY29" fmla="*/ 1491580 h 4427068"/>
                <a:gd name="connsiteX30" fmla="*/ 937319 w 2669507"/>
                <a:gd name="connsiteY30" fmla="*/ 1443206 h 4427068"/>
                <a:gd name="connsiteX31" fmla="*/ 905000 w 2669507"/>
                <a:gd name="connsiteY31" fmla="*/ 1399985 h 4427068"/>
                <a:gd name="connsiteX32" fmla="*/ 893194 w 2669507"/>
                <a:gd name="connsiteY32" fmla="*/ 1382463 h 4427068"/>
                <a:gd name="connsiteX33" fmla="*/ 885410 w 2669507"/>
                <a:gd name="connsiteY33" fmla="*/ 1373789 h 4427068"/>
                <a:gd name="connsiteX34" fmla="*/ 876138 w 2669507"/>
                <a:gd name="connsiteY34" fmla="*/ 1361389 h 4427068"/>
                <a:gd name="connsiteX35" fmla="*/ 807543 w 2669507"/>
                <a:gd name="connsiteY35" fmla="*/ 1285916 h 4427068"/>
                <a:gd name="connsiteX36" fmla="*/ 802156 w 2669507"/>
                <a:gd name="connsiteY36" fmla="*/ 1281020 h 4427068"/>
                <a:gd name="connsiteX37" fmla="*/ 796048 w 2669507"/>
                <a:gd name="connsiteY37" fmla="*/ 1274214 h 4427068"/>
                <a:gd name="connsiteX38" fmla="*/ 775840 w 2669507"/>
                <a:gd name="connsiteY38" fmla="*/ 1257102 h 4427068"/>
                <a:gd name="connsiteX39" fmla="*/ 732070 w 2669507"/>
                <a:gd name="connsiteY39" fmla="*/ 1217321 h 4427068"/>
                <a:gd name="connsiteX40" fmla="*/ 704616 w 2669507"/>
                <a:gd name="connsiteY40" fmla="*/ 1196792 h 4427068"/>
                <a:gd name="connsiteX41" fmla="*/ 686899 w 2669507"/>
                <a:gd name="connsiteY41" fmla="*/ 1181789 h 4427068"/>
                <a:gd name="connsiteX42" fmla="*/ 670914 w 2669507"/>
                <a:gd name="connsiteY42" fmla="*/ 1171590 h 4427068"/>
                <a:gd name="connsiteX43" fmla="*/ 650253 w 2669507"/>
                <a:gd name="connsiteY43" fmla="*/ 1156140 h 4427068"/>
                <a:gd name="connsiteX44" fmla="*/ 576047 w 2669507"/>
                <a:gd name="connsiteY44" fmla="*/ 1111058 h 4427068"/>
                <a:gd name="connsiteX45" fmla="*/ 567643 w 2669507"/>
                <a:gd name="connsiteY45" fmla="*/ 1105696 h 4427068"/>
                <a:gd name="connsiteX46" fmla="*/ 565843 w 2669507"/>
                <a:gd name="connsiteY46" fmla="*/ 1104860 h 4427068"/>
                <a:gd name="connsiteX47" fmla="*/ 562626 w 2669507"/>
                <a:gd name="connsiteY47" fmla="*/ 1102905 h 4427068"/>
                <a:gd name="connsiteX48" fmla="*/ 469723 w 2669507"/>
                <a:gd name="connsiteY48" fmla="*/ 1058152 h 4427068"/>
                <a:gd name="connsiteX49" fmla="*/ 449222 w 2669507"/>
                <a:gd name="connsiteY49" fmla="*/ 1050648 h 4427068"/>
                <a:gd name="connsiteX50" fmla="*/ 440178 w 2669507"/>
                <a:gd name="connsiteY50" fmla="*/ 1046444 h 4427068"/>
                <a:gd name="connsiteX51" fmla="*/ 423235 w 2669507"/>
                <a:gd name="connsiteY51" fmla="*/ 1041137 h 4427068"/>
                <a:gd name="connsiteX52" fmla="*/ 372078 w 2669507"/>
                <a:gd name="connsiteY52" fmla="*/ 1022413 h 4427068"/>
                <a:gd name="connsiteX53" fmla="*/ 323967 w 2669507"/>
                <a:gd name="connsiteY53" fmla="*/ 1010042 h 4427068"/>
                <a:gd name="connsiteX54" fmla="*/ 306400 w 2669507"/>
                <a:gd name="connsiteY54" fmla="*/ 1004540 h 4427068"/>
                <a:gd name="connsiteX55" fmla="*/ 294542 w 2669507"/>
                <a:gd name="connsiteY55" fmla="*/ 1002477 h 4427068"/>
                <a:gd name="connsiteX56" fmla="*/ 270226 w 2669507"/>
                <a:gd name="connsiteY56" fmla="*/ 996224 h 4427068"/>
                <a:gd name="connsiteX57" fmla="*/ 175743 w 2669507"/>
                <a:gd name="connsiteY57" fmla="*/ 981805 h 4427068"/>
                <a:gd name="connsiteX58" fmla="*/ 168208 w 2669507"/>
                <a:gd name="connsiteY58" fmla="*/ 980493 h 4427068"/>
                <a:gd name="connsiteX59" fmla="*/ 166772 w 2669507"/>
                <a:gd name="connsiteY59" fmla="*/ 980435 h 4427068"/>
                <a:gd name="connsiteX60" fmla="*/ 164701 w 2669507"/>
                <a:gd name="connsiteY60" fmla="*/ 980119 h 4427068"/>
                <a:gd name="connsiteX61" fmla="*/ 56037 w 2669507"/>
                <a:gd name="connsiteY61" fmla="*/ 974632 h 4427068"/>
                <a:gd name="connsiteX62" fmla="*/ 41377 w 2669507"/>
                <a:gd name="connsiteY62" fmla="*/ 975372 h 4427068"/>
                <a:gd name="connsiteX63" fmla="*/ 27497 w 2669507"/>
                <a:gd name="connsiteY63" fmla="*/ 974812 h 4427068"/>
                <a:gd name="connsiteX64" fmla="*/ 0 w 2669507"/>
                <a:gd name="connsiteY64" fmla="*/ 976869 h 4427068"/>
                <a:gd name="connsiteX65" fmla="*/ 1691988 w 2669507"/>
                <a:gd name="connsiteY65" fmla="*/ 0 h 4427068"/>
                <a:gd name="connsiteX66" fmla="*/ 1763231 w 2669507"/>
                <a:gd name="connsiteY66" fmla="*/ 59563 h 4427068"/>
                <a:gd name="connsiteX67" fmla="*/ 1886257 w 2669507"/>
                <a:gd name="connsiteY67" fmla="*/ 171376 h 4427068"/>
                <a:gd name="connsiteX68" fmla="*/ 1920451 w 2669507"/>
                <a:gd name="connsiteY68" fmla="*/ 205407 h 4427068"/>
                <a:gd name="connsiteX69" fmla="*/ 2054399 w 2669507"/>
                <a:gd name="connsiteY69" fmla="*/ 352786 h 4427068"/>
                <a:gd name="connsiteX70" fmla="*/ 2079871 w 2669507"/>
                <a:gd name="connsiteY70" fmla="*/ 382253 h 4427068"/>
                <a:gd name="connsiteX71" fmla="*/ 2218217 w 2669507"/>
                <a:gd name="connsiteY71" fmla="*/ 567261 h 4427068"/>
                <a:gd name="connsiteX72" fmla="*/ 2251734 w 2669507"/>
                <a:gd name="connsiteY72" fmla="*/ 620546 h 4427068"/>
                <a:gd name="connsiteX73" fmla="*/ 2333176 w 2669507"/>
                <a:gd name="connsiteY73" fmla="*/ 754603 h 4427068"/>
                <a:gd name="connsiteX74" fmla="*/ 2410820 w 2669507"/>
                <a:gd name="connsiteY74" fmla="*/ 906272 h 4427068"/>
                <a:gd name="connsiteX75" fmla="*/ 2450561 w 2669507"/>
                <a:gd name="connsiteY75" fmla="*/ 988769 h 4427068"/>
                <a:gd name="connsiteX76" fmla="*/ 2507789 w 2669507"/>
                <a:gd name="connsiteY76" fmla="*/ 1135382 h 4427068"/>
                <a:gd name="connsiteX77" fmla="*/ 2544098 w 2669507"/>
                <a:gd name="connsiteY77" fmla="*/ 1234584 h 4427068"/>
                <a:gd name="connsiteX78" fmla="*/ 2579424 w 2669507"/>
                <a:gd name="connsiteY78" fmla="*/ 1361278 h 4427068"/>
                <a:gd name="connsiteX79" fmla="*/ 2612180 w 2669507"/>
                <a:gd name="connsiteY79" fmla="*/ 1488671 h 4427068"/>
                <a:gd name="connsiteX80" fmla="*/ 2630335 w 2669507"/>
                <a:gd name="connsiteY80" fmla="*/ 1592729 h 4427068"/>
                <a:gd name="connsiteX81" fmla="*/ 2654082 w 2669507"/>
                <a:gd name="connsiteY81" fmla="*/ 1748322 h 4427068"/>
                <a:gd name="connsiteX82" fmla="*/ 2660913 w 2669507"/>
                <a:gd name="connsiteY82" fmla="*/ 1839628 h 4427068"/>
                <a:gd name="connsiteX83" fmla="*/ 2669507 w 2669507"/>
                <a:gd name="connsiteY83" fmla="*/ 2009808 h 4427068"/>
                <a:gd name="connsiteX84" fmla="*/ 2665272 w 2669507"/>
                <a:gd name="connsiteY84" fmla="*/ 2199411 h 4427068"/>
                <a:gd name="connsiteX85" fmla="*/ 2664488 w 2669507"/>
                <a:gd name="connsiteY85" fmla="*/ 2221996 h 4427068"/>
                <a:gd name="connsiteX86" fmla="*/ 2664272 w 2669507"/>
                <a:gd name="connsiteY86" fmla="*/ 2224060 h 4427068"/>
                <a:gd name="connsiteX87" fmla="*/ 2637507 w 2669507"/>
                <a:gd name="connsiteY87" fmla="*/ 2448892 h 4427068"/>
                <a:gd name="connsiteX88" fmla="*/ 2629273 w 2669507"/>
                <a:gd name="connsiteY88" fmla="*/ 2495863 h 4427068"/>
                <a:gd name="connsiteX89" fmla="*/ 2584976 w 2669507"/>
                <a:gd name="connsiteY89" fmla="*/ 2699599 h 4427068"/>
                <a:gd name="connsiteX90" fmla="*/ 2579881 w 2669507"/>
                <a:gd name="connsiteY90" fmla="*/ 2720206 h 4427068"/>
                <a:gd name="connsiteX91" fmla="*/ 2506656 w 2669507"/>
                <a:gd name="connsiteY91" fmla="*/ 2949188 h 4427068"/>
                <a:gd name="connsiteX92" fmla="*/ 2501043 w 2669507"/>
                <a:gd name="connsiteY92" fmla="*/ 2963297 h 4427068"/>
                <a:gd name="connsiteX93" fmla="*/ 2416307 w 2669507"/>
                <a:gd name="connsiteY93" fmla="*/ 3160893 h 4427068"/>
                <a:gd name="connsiteX94" fmla="*/ 2397311 w 2669507"/>
                <a:gd name="connsiteY94" fmla="*/ 3200630 h 4427068"/>
                <a:gd name="connsiteX95" fmla="*/ 2288541 w 2669507"/>
                <a:gd name="connsiteY95" fmla="*/ 3399131 h 4427068"/>
                <a:gd name="connsiteX96" fmla="*/ 2268651 w 2669507"/>
                <a:gd name="connsiteY96" fmla="*/ 3429551 h 4427068"/>
                <a:gd name="connsiteX97" fmla="*/ 2165538 w 2669507"/>
                <a:gd name="connsiteY97" fmla="*/ 3580829 h 4427068"/>
                <a:gd name="connsiteX98" fmla="*/ 2117879 w 2669507"/>
                <a:gd name="connsiteY98" fmla="*/ 3644163 h 4427068"/>
                <a:gd name="connsiteX99" fmla="*/ 2000776 w 2669507"/>
                <a:gd name="connsiteY99" fmla="*/ 3784231 h 4427068"/>
                <a:gd name="connsiteX100" fmla="*/ 1981021 w 2669507"/>
                <a:gd name="connsiteY100" fmla="*/ 3807175 h 4427068"/>
                <a:gd name="connsiteX101" fmla="*/ 1946432 w 2669507"/>
                <a:gd name="connsiteY101" fmla="*/ 3842389 h 4427068"/>
                <a:gd name="connsiteX102" fmla="*/ 1822475 w 2669507"/>
                <a:gd name="connsiteY102" fmla="*/ 3963861 h 4427068"/>
                <a:gd name="connsiteX103" fmla="*/ 1765651 w 2669507"/>
                <a:gd name="connsiteY103" fmla="*/ 4014585 h 4427068"/>
                <a:gd name="connsiteX104" fmla="*/ 1591109 w 2669507"/>
                <a:gd name="connsiteY104" fmla="*/ 4154307 h 4427068"/>
                <a:gd name="connsiteX105" fmla="*/ 1577900 w 2669507"/>
                <a:gd name="connsiteY105" fmla="*/ 4163288 h 4427068"/>
                <a:gd name="connsiteX106" fmla="*/ 1382023 w 2669507"/>
                <a:gd name="connsiteY106" fmla="*/ 4289962 h 4427068"/>
                <a:gd name="connsiteX107" fmla="*/ 1348754 w 2669507"/>
                <a:gd name="connsiteY107" fmla="*/ 4309494 h 4427068"/>
                <a:gd name="connsiteX108" fmla="*/ 1187186 w 2669507"/>
                <a:gd name="connsiteY108" fmla="*/ 4392205 h 442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669507" h="4427068">
                  <a:moveTo>
                    <a:pt x="1114815" y="4427068"/>
                  </a:moveTo>
                  <a:lnTo>
                    <a:pt x="1114815" y="2124349"/>
                  </a:lnTo>
                  <a:lnTo>
                    <a:pt x="1116358" y="2111387"/>
                  </a:lnTo>
                  <a:lnTo>
                    <a:pt x="1117362" y="2066437"/>
                  </a:lnTo>
                  <a:lnTo>
                    <a:pt x="1118827" y="2037422"/>
                  </a:lnTo>
                  <a:lnTo>
                    <a:pt x="1118260" y="2026201"/>
                  </a:lnTo>
                  <a:lnTo>
                    <a:pt x="1118647" y="2008882"/>
                  </a:lnTo>
                  <a:lnTo>
                    <a:pt x="1114767" y="1957023"/>
                  </a:lnTo>
                  <a:lnTo>
                    <a:pt x="1113340" y="1928758"/>
                  </a:lnTo>
                  <a:lnTo>
                    <a:pt x="1112741" y="1924833"/>
                  </a:lnTo>
                  <a:lnTo>
                    <a:pt x="1112741" y="1919716"/>
                  </a:lnTo>
                  <a:lnTo>
                    <a:pt x="1111976" y="1919716"/>
                  </a:lnTo>
                  <a:lnTo>
                    <a:pt x="1110954" y="1906049"/>
                  </a:lnTo>
                  <a:lnTo>
                    <a:pt x="1102339" y="1856674"/>
                  </a:lnTo>
                  <a:lnTo>
                    <a:pt x="1097235" y="1823233"/>
                  </a:lnTo>
                  <a:lnTo>
                    <a:pt x="1094961" y="1814388"/>
                  </a:lnTo>
                  <a:lnTo>
                    <a:pt x="1093081" y="1803617"/>
                  </a:lnTo>
                  <a:lnTo>
                    <a:pt x="1081646" y="1762604"/>
                  </a:lnTo>
                  <a:lnTo>
                    <a:pt x="1071046" y="1721381"/>
                  </a:lnTo>
                  <a:lnTo>
                    <a:pt x="1067289" y="1711116"/>
                  </a:lnTo>
                  <a:lnTo>
                    <a:pt x="1064836" y="1702317"/>
                  </a:lnTo>
                  <a:lnTo>
                    <a:pt x="1052530" y="1670792"/>
                  </a:lnTo>
                  <a:lnTo>
                    <a:pt x="1035307" y="1623736"/>
                  </a:lnTo>
                  <a:lnTo>
                    <a:pt x="1029272" y="1611206"/>
                  </a:lnTo>
                  <a:lnTo>
                    <a:pt x="1026020" y="1602876"/>
                  </a:lnTo>
                  <a:lnTo>
                    <a:pt x="1013118" y="1577673"/>
                  </a:lnTo>
                  <a:lnTo>
                    <a:pt x="990554" y="1530833"/>
                  </a:lnTo>
                  <a:lnTo>
                    <a:pt x="981561" y="1516031"/>
                  </a:lnTo>
                  <a:lnTo>
                    <a:pt x="976440" y="1506027"/>
                  </a:lnTo>
                  <a:lnTo>
                    <a:pt x="966707" y="1491580"/>
                  </a:lnTo>
                  <a:lnTo>
                    <a:pt x="937319" y="1443206"/>
                  </a:lnTo>
                  <a:lnTo>
                    <a:pt x="905000" y="1399985"/>
                  </a:lnTo>
                  <a:lnTo>
                    <a:pt x="893194" y="1382463"/>
                  </a:lnTo>
                  <a:lnTo>
                    <a:pt x="885410" y="1373789"/>
                  </a:lnTo>
                  <a:lnTo>
                    <a:pt x="876138" y="1361389"/>
                  </a:lnTo>
                  <a:cubicBezTo>
                    <a:pt x="854478" y="1335144"/>
                    <a:pt x="831584" y="1309957"/>
                    <a:pt x="807543" y="1285916"/>
                  </a:cubicBezTo>
                  <a:lnTo>
                    <a:pt x="802156" y="1281020"/>
                  </a:lnTo>
                  <a:lnTo>
                    <a:pt x="796048" y="1274214"/>
                  </a:lnTo>
                  <a:lnTo>
                    <a:pt x="775840" y="1257102"/>
                  </a:lnTo>
                  <a:lnTo>
                    <a:pt x="732070" y="1217321"/>
                  </a:lnTo>
                  <a:lnTo>
                    <a:pt x="704616" y="1196792"/>
                  </a:lnTo>
                  <a:lnTo>
                    <a:pt x="686899" y="1181789"/>
                  </a:lnTo>
                  <a:lnTo>
                    <a:pt x="670914" y="1171590"/>
                  </a:lnTo>
                  <a:lnTo>
                    <a:pt x="650253" y="1156140"/>
                  </a:lnTo>
                  <a:lnTo>
                    <a:pt x="576047" y="1111058"/>
                  </a:lnTo>
                  <a:lnTo>
                    <a:pt x="567643" y="1105696"/>
                  </a:lnTo>
                  <a:lnTo>
                    <a:pt x="565843" y="1104860"/>
                  </a:lnTo>
                  <a:lnTo>
                    <a:pt x="562626" y="1102905"/>
                  </a:lnTo>
                  <a:cubicBezTo>
                    <a:pt x="532508" y="1086544"/>
                    <a:pt x="501511" y="1071596"/>
                    <a:pt x="469723" y="1058152"/>
                  </a:cubicBezTo>
                  <a:lnTo>
                    <a:pt x="449222" y="1050648"/>
                  </a:lnTo>
                  <a:lnTo>
                    <a:pt x="440178" y="1046444"/>
                  </a:lnTo>
                  <a:lnTo>
                    <a:pt x="423235" y="1041137"/>
                  </a:lnTo>
                  <a:lnTo>
                    <a:pt x="372078" y="1022413"/>
                  </a:lnTo>
                  <a:lnTo>
                    <a:pt x="323967" y="1010042"/>
                  </a:lnTo>
                  <a:lnTo>
                    <a:pt x="306400" y="1004540"/>
                  </a:lnTo>
                  <a:lnTo>
                    <a:pt x="294542" y="1002477"/>
                  </a:lnTo>
                  <a:lnTo>
                    <a:pt x="270226" y="996224"/>
                  </a:lnTo>
                  <a:lnTo>
                    <a:pt x="175743" y="981805"/>
                  </a:lnTo>
                  <a:lnTo>
                    <a:pt x="168208" y="980493"/>
                  </a:lnTo>
                  <a:lnTo>
                    <a:pt x="166772" y="980435"/>
                  </a:lnTo>
                  <a:lnTo>
                    <a:pt x="164701" y="980119"/>
                  </a:lnTo>
                  <a:cubicBezTo>
                    <a:pt x="128973" y="976491"/>
                    <a:pt x="92722" y="974632"/>
                    <a:pt x="56037" y="974632"/>
                  </a:cubicBezTo>
                  <a:lnTo>
                    <a:pt x="41377" y="975372"/>
                  </a:lnTo>
                  <a:lnTo>
                    <a:pt x="27497" y="974812"/>
                  </a:lnTo>
                  <a:lnTo>
                    <a:pt x="0" y="976869"/>
                  </a:lnTo>
                  <a:lnTo>
                    <a:pt x="1691988" y="0"/>
                  </a:lnTo>
                  <a:lnTo>
                    <a:pt x="1763231" y="59563"/>
                  </a:lnTo>
                  <a:lnTo>
                    <a:pt x="1886257" y="171376"/>
                  </a:lnTo>
                  <a:lnTo>
                    <a:pt x="1920451" y="205407"/>
                  </a:lnTo>
                  <a:lnTo>
                    <a:pt x="2054399" y="352786"/>
                  </a:lnTo>
                  <a:lnTo>
                    <a:pt x="2079871" y="382253"/>
                  </a:lnTo>
                  <a:lnTo>
                    <a:pt x="2218217" y="567261"/>
                  </a:lnTo>
                  <a:lnTo>
                    <a:pt x="2251734" y="620546"/>
                  </a:lnTo>
                  <a:lnTo>
                    <a:pt x="2333176" y="754603"/>
                  </a:lnTo>
                  <a:lnTo>
                    <a:pt x="2410820" y="906272"/>
                  </a:lnTo>
                  <a:lnTo>
                    <a:pt x="2450561" y="988769"/>
                  </a:lnTo>
                  <a:lnTo>
                    <a:pt x="2507789" y="1135382"/>
                  </a:lnTo>
                  <a:lnTo>
                    <a:pt x="2544098" y="1234584"/>
                  </a:lnTo>
                  <a:lnTo>
                    <a:pt x="2579424" y="1361278"/>
                  </a:lnTo>
                  <a:lnTo>
                    <a:pt x="2612180" y="1488671"/>
                  </a:lnTo>
                  <a:lnTo>
                    <a:pt x="2630335" y="1592729"/>
                  </a:lnTo>
                  <a:lnTo>
                    <a:pt x="2654082" y="1748322"/>
                  </a:lnTo>
                  <a:lnTo>
                    <a:pt x="2660913" y="1839628"/>
                  </a:lnTo>
                  <a:lnTo>
                    <a:pt x="2669507" y="2009808"/>
                  </a:lnTo>
                  <a:lnTo>
                    <a:pt x="2665272" y="2199411"/>
                  </a:lnTo>
                  <a:lnTo>
                    <a:pt x="2664488" y="2221996"/>
                  </a:lnTo>
                  <a:lnTo>
                    <a:pt x="2664272" y="2224060"/>
                  </a:lnTo>
                  <a:lnTo>
                    <a:pt x="2637507" y="2448892"/>
                  </a:lnTo>
                  <a:lnTo>
                    <a:pt x="2629273" y="2495863"/>
                  </a:lnTo>
                  <a:lnTo>
                    <a:pt x="2584976" y="2699599"/>
                  </a:lnTo>
                  <a:lnTo>
                    <a:pt x="2579881" y="2720206"/>
                  </a:lnTo>
                  <a:lnTo>
                    <a:pt x="2506656" y="2949188"/>
                  </a:lnTo>
                  <a:lnTo>
                    <a:pt x="2501043" y="2963297"/>
                  </a:lnTo>
                  <a:lnTo>
                    <a:pt x="2416307" y="3160893"/>
                  </a:lnTo>
                  <a:lnTo>
                    <a:pt x="2397311" y="3200630"/>
                  </a:lnTo>
                  <a:lnTo>
                    <a:pt x="2288541" y="3399131"/>
                  </a:lnTo>
                  <a:lnTo>
                    <a:pt x="2268651" y="3429551"/>
                  </a:lnTo>
                  <a:lnTo>
                    <a:pt x="2165538" y="3580829"/>
                  </a:lnTo>
                  <a:lnTo>
                    <a:pt x="2117879" y="3644163"/>
                  </a:lnTo>
                  <a:lnTo>
                    <a:pt x="2000776" y="3784231"/>
                  </a:lnTo>
                  <a:lnTo>
                    <a:pt x="1981021" y="3807175"/>
                  </a:lnTo>
                  <a:lnTo>
                    <a:pt x="1946432" y="3842389"/>
                  </a:lnTo>
                  <a:lnTo>
                    <a:pt x="1822475" y="3963861"/>
                  </a:lnTo>
                  <a:lnTo>
                    <a:pt x="1765651" y="4014585"/>
                  </a:lnTo>
                  <a:lnTo>
                    <a:pt x="1591109" y="4154307"/>
                  </a:lnTo>
                  <a:lnTo>
                    <a:pt x="1577900" y="4163288"/>
                  </a:lnTo>
                  <a:lnTo>
                    <a:pt x="1382023" y="4289962"/>
                  </a:lnTo>
                  <a:lnTo>
                    <a:pt x="1348754" y="4309494"/>
                  </a:lnTo>
                  <a:lnTo>
                    <a:pt x="1187186" y="4392205"/>
                  </a:lnTo>
                  <a:close/>
                </a:path>
              </a:pathLst>
            </a:custGeom>
            <a:solidFill>
              <a:srgbClr val="8EC448"/>
            </a:solidFill>
            <a:ln>
              <a:noFill/>
            </a:ln>
            <a:effectLst>
              <a:outerShdw blurRad="3937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Freeform: Shape 53">
              <a:extLst>
                <a:ext uri="{FF2B5EF4-FFF2-40B4-BE49-F238E27FC236}">
                  <a16:creationId xmlns:a16="http://schemas.microsoft.com/office/drawing/2014/main" id="{5D3F1E06-FF14-CEE3-47CF-08C0F7AF1B7C}"/>
                </a:ext>
              </a:extLst>
            </p:cNvPr>
            <p:cNvSpPr/>
            <p:nvPr/>
          </p:nvSpPr>
          <p:spPr>
            <a:xfrm rot="14400000">
              <a:off x="4271672" y="17085"/>
              <a:ext cx="2669507" cy="4427068"/>
            </a:xfrm>
            <a:custGeom>
              <a:avLst/>
              <a:gdLst>
                <a:gd name="connsiteX0" fmla="*/ 1114815 w 2669507"/>
                <a:gd name="connsiteY0" fmla="*/ 4427068 h 4427068"/>
                <a:gd name="connsiteX1" fmla="*/ 1114815 w 2669507"/>
                <a:gd name="connsiteY1" fmla="*/ 2124349 h 4427068"/>
                <a:gd name="connsiteX2" fmla="*/ 1116358 w 2669507"/>
                <a:gd name="connsiteY2" fmla="*/ 2111387 h 4427068"/>
                <a:gd name="connsiteX3" fmla="*/ 1117362 w 2669507"/>
                <a:gd name="connsiteY3" fmla="*/ 2066437 h 4427068"/>
                <a:gd name="connsiteX4" fmla="*/ 1118827 w 2669507"/>
                <a:gd name="connsiteY4" fmla="*/ 2037422 h 4427068"/>
                <a:gd name="connsiteX5" fmla="*/ 1118260 w 2669507"/>
                <a:gd name="connsiteY5" fmla="*/ 2026201 h 4427068"/>
                <a:gd name="connsiteX6" fmla="*/ 1118647 w 2669507"/>
                <a:gd name="connsiteY6" fmla="*/ 2008882 h 4427068"/>
                <a:gd name="connsiteX7" fmla="*/ 1114767 w 2669507"/>
                <a:gd name="connsiteY7" fmla="*/ 1957023 h 4427068"/>
                <a:gd name="connsiteX8" fmla="*/ 1113340 w 2669507"/>
                <a:gd name="connsiteY8" fmla="*/ 1928758 h 4427068"/>
                <a:gd name="connsiteX9" fmla="*/ 1112741 w 2669507"/>
                <a:gd name="connsiteY9" fmla="*/ 1924833 h 4427068"/>
                <a:gd name="connsiteX10" fmla="*/ 1112741 w 2669507"/>
                <a:gd name="connsiteY10" fmla="*/ 1919716 h 4427068"/>
                <a:gd name="connsiteX11" fmla="*/ 1111976 w 2669507"/>
                <a:gd name="connsiteY11" fmla="*/ 1919716 h 4427068"/>
                <a:gd name="connsiteX12" fmla="*/ 1110954 w 2669507"/>
                <a:gd name="connsiteY12" fmla="*/ 1906049 h 4427068"/>
                <a:gd name="connsiteX13" fmla="*/ 1102339 w 2669507"/>
                <a:gd name="connsiteY13" fmla="*/ 1856674 h 4427068"/>
                <a:gd name="connsiteX14" fmla="*/ 1097235 w 2669507"/>
                <a:gd name="connsiteY14" fmla="*/ 1823233 h 4427068"/>
                <a:gd name="connsiteX15" fmla="*/ 1094961 w 2669507"/>
                <a:gd name="connsiteY15" fmla="*/ 1814388 h 4427068"/>
                <a:gd name="connsiteX16" fmla="*/ 1093081 w 2669507"/>
                <a:gd name="connsiteY16" fmla="*/ 1803617 h 4427068"/>
                <a:gd name="connsiteX17" fmla="*/ 1081646 w 2669507"/>
                <a:gd name="connsiteY17" fmla="*/ 1762604 h 4427068"/>
                <a:gd name="connsiteX18" fmla="*/ 1071046 w 2669507"/>
                <a:gd name="connsiteY18" fmla="*/ 1721381 h 4427068"/>
                <a:gd name="connsiteX19" fmla="*/ 1067289 w 2669507"/>
                <a:gd name="connsiteY19" fmla="*/ 1711116 h 4427068"/>
                <a:gd name="connsiteX20" fmla="*/ 1064836 w 2669507"/>
                <a:gd name="connsiteY20" fmla="*/ 1702317 h 4427068"/>
                <a:gd name="connsiteX21" fmla="*/ 1052530 w 2669507"/>
                <a:gd name="connsiteY21" fmla="*/ 1670792 h 4427068"/>
                <a:gd name="connsiteX22" fmla="*/ 1035307 w 2669507"/>
                <a:gd name="connsiteY22" fmla="*/ 1623736 h 4427068"/>
                <a:gd name="connsiteX23" fmla="*/ 1029272 w 2669507"/>
                <a:gd name="connsiteY23" fmla="*/ 1611206 h 4427068"/>
                <a:gd name="connsiteX24" fmla="*/ 1026020 w 2669507"/>
                <a:gd name="connsiteY24" fmla="*/ 1602876 h 4427068"/>
                <a:gd name="connsiteX25" fmla="*/ 1013118 w 2669507"/>
                <a:gd name="connsiteY25" fmla="*/ 1577673 h 4427068"/>
                <a:gd name="connsiteX26" fmla="*/ 990554 w 2669507"/>
                <a:gd name="connsiteY26" fmla="*/ 1530833 h 4427068"/>
                <a:gd name="connsiteX27" fmla="*/ 981561 w 2669507"/>
                <a:gd name="connsiteY27" fmla="*/ 1516031 h 4427068"/>
                <a:gd name="connsiteX28" fmla="*/ 976440 w 2669507"/>
                <a:gd name="connsiteY28" fmla="*/ 1506027 h 4427068"/>
                <a:gd name="connsiteX29" fmla="*/ 966707 w 2669507"/>
                <a:gd name="connsiteY29" fmla="*/ 1491580 h 4427068"/>
                <a:gd name="connsiteX30" fmla="*/ 937319 w 2669507"/>
                <a:gd name="connsiteY30" fmla="*/ 1443206 h 4427068"/>
                <a:gd name="connsiteX31" fmla="*/ 905000 w 2669507"/>
                <a:gd name="connsiteY31" fmla="*/ 1399985 h 4427068"/>
                <a:gd name="connsiteX32" fmla="*/ 893194 w 2669507"/>
                <a:gd name="connsiteY32" fmla="*/ 1382463 h 4427068"/>
                <a:gd name="connsiteX33" fmla="*/ 885410 w 2669507"/>
                <a:gd name="connsiteY33" fmla="*/ 1373789 h 4427068"/>
                <a:gd name="connsiteX34" fmla="*/ 876138 w 2669507"/>
                <a:gd name="connsiteY34" fmla="*/ 1361389 h 4427068"/>
                <a:gd name="connsiteX35" fmla="*/ 807543 w 2669507"/>
                <a:gd name="connsiteY35" fmla="*/ 1285916 h 4427068"/>
                <a:gd name="connsiteX36" fmla="*/ 802156 w 2669507"/>
                <a:gd name="connsiteY36" fmla="*/ 1281020 h 4427068"/>
                <a:gd name="connsiteX37" fmla="*/ 796048 w 2669507"/>
                <a:gd name="connsiteY37" fmla="*/ 1274214 h 4427068"/>
                <a:gd name="connsiteX38" fmla="*/ 775840 w 2669507"/>
                <a:gd name="connsiteY38" fmla="*/ 1257102 h 4427068"/>
                <a:gd name="connsiteX39" fmla="*/ 732070 w 2669507"/>
                <a:gd name="connsiteY39" fmla="*/ 1217321 h 4427068"/>
                <a:gd name="connsiteX40" fmla="*/ 704616 w 2669507"/>
                <a:gd name="connsiteY40" fmla="*/ 1196792 h 4427068"/>
                <a:gd name="connsiteX41" fmla="*/ 686899 w 2669507"/>
                <a:gd name="connsiteY41" fmla="*/ 1181789 h 4427068"/>
                <a:gd name="connsiteX42" fmla="*/ 670914 w 2669507"/>
                <a:gd name="connsiteY42" fmla="*/ 1171590 h 4427068"/>
                <a:gd name="connsiteX43" fmla="*/ 650253 w 2669507"/>
                <a:gd name="connsiteY43" fmla="*/ 1156140 h 4427068"/>
                <a:gd name="connsiteX44" fmla="*/ 576047 w 2669507"/>
                <a:gd name="connsiteY44" fmla="*/ 1111058 h 4427068"/>
                <a:gd name="connsiteX45" fmla="*/ 567643 w 2669507"/>
                <a:gd name="connsiteY45" fmla="*/ 1105696 h 4427068"/>
                <a:gd name="connsiteX46" fmla="*/ 565843 w 2669507"/>
                <a:gd name="connsiteY46" fmla="*/ 1104860 h 4427068"/>
                <a:gd name="connsiteX47" fmla="*/ 562626 w 2669507"/>
                <a:gd name="connsiteY47" fmla="*/ 1102905 h 4427068"/>
                <a:gd name="connsiteX48" fmla="*/ 469723 w 2669507"/>
                <a:gd name="connsiteY48" fmla="*/ 1058152 h 4427068"/>
                <a:gd name="connsiteX49" fmla="*/ 449222 w 2669507"/>
                <a:gd name="connsiteY49" fmla="*/ 1050648 h 4427068"/>
                <a:gd name="connsiteX50" fmla="*/ 440178 w 2669507"/>
                <a:gd name="connsiteY50" fmla="*/ 1046444 h 4427068"/>
                <a:gd name="connsiteX51" fmla="*/ 423235 w 2669507"/>
                <a:gd name="connsiteY51" fmla="*/ 1041137 h 4427068"/>
                <a:gd name="connsiteX52" fmla="*/ 372078 w 2669507"/>
                <a:gd name="connsiteY52" fmla="*/ 1022413 h 4427068"/>
                <a:gd name="connsiteX53" fmla="*/ 323967 w 2669507"/>
                <a:gd name="connsiteY53" fmla="*/ 1010042 h 4427068"/>
                <a:gd name="connsiteX54" fmla="*/ 306400 w 2669507"/>
                <a:gd name="connsiteY54" fmla="*/ 1004540 h 4427068"/>
                <a:gd name="connsiteX55" fmla="*/ 294542 w 2669507"/>
                <a:gd name="connsiteY55" fmla="*/ 1002477 h 4427068"/>
                <a:gd name="connsiteX56" fmla="*/ 270226 w 2669507"/>
                <a:gd name="connsiteY56" fmla="*/ 996224 h 4427068"/>
                <a:gd name="connsiteX57" fmla="*/ 175743 w 2669507"/>
                <a:gd name="connsiteY57" fmla="*/ 981805 h 4427068"/>
                <a:gd name="connsiteX58" fmla="*/ 168208 w 2669507"/>
                <a:gd name="connsiteY58" fmla="*/ 980493 h 4427068"/>
                <a:gd name="connsiteX59" fmla="*/ 166772 w 2669507"/>
                <a:gd name="connsiteY59" fmla="*/ 980435 h 4427068"/>
                <a:gd name="connsiteX60" fmla="*/ 164701 w 2669507"/>
                <a:gd name="connsiteY60" fmla="*/ 980119 h 4427068"/>
                <a:gd name="connsiteX61" fmla="*/ 56037 w 2669507"/>
                <a:gd name="connsiteY61" fmla="*/ 974632 h 4427068"/>
                <a:gd name="connsiteX62" fmla="*/ 41377 w 2669507"/>
                <a:gd name="connsiteY62" fmla="*/ 975372 h 4427068"/>
                <a:gd name="connsiteX63" fmla="*/ 27497 w 2669507"/>
                <a:gd name="connsiteY63" fmla="*/ 974812 h 4427068"/>
                <a:gd name="connsiteX64" fmla="*/ 0 w 2669507"/>
                <a:gd name="connsiteY64" fmla="*/ 976869 h 4427068"/>
                <a:gd name="connsiteX65" fmla="*/ 1691988 w 2669507"/>
                <a:gd name="connsiteY65" fmla="*/ 0 h 4427068"/>
                <a:gd name="connsiteX66" fmla="*/ 1763231 w 2669507"/>
                <a:gd name="connsiteY66" fmla="*/ 59563 h 4427068"/>
                <a:gd name="connsiteX67" fmla="*/ 1886257 w 2669507"/>
                <a:gd name="connsiteY67" fmla="*/ 171376 h 4427068"/>
                <a:gd name="connsiteX68" fmla="*/ 1920451 w 2669507"/>
                <a:gd name="connsiteY68" fmla="*/ 205407 h 4427068"/>
                <a:gd name="connsiteX69" fmla="*/ 2054399 w 2669507"/>
                <a:gd name="connsiteY69" fmla="*/ 352786 h 4427068"/>
                <a:gd name="connsiteX70" fmla="*/ 2079871 w 2669507"/>
                <a:gd name="connsiteY70" fmla="*/ 382253 h 4427068"/>
                <a:gd name="connsiteX71" fmla="*/ 2218217 w 2669507"/>
                <a:gd name="connsiteY71" fmla="*/ 567261 h 4427068"/>
                <a:gd name="connsiteX72" fmla="*/ 2251734 w 2669507"/>
                <a:gd name="connsiteY72" fmla="*/ 620546 h 4427068"/>
                <a:gd name="connsiteX73" fmla="*/ 2333176 w 2669507"/>
                <a:gd name="connsiteY73" fmla="*/ 754603 h 4427068"/>
                <a:gd name="connsiteX74" fmla="*/ 2410820 w 2669507"/>
                <a:gd name="connsiteY74" fmla="*/ 906272 h 4427068"/>
                <a:gd name="connsiteX75" fmla="*/ 2450561 w 2669507"/>
                <a:gd name="connsiteY75" fmla="*/ 988769 h 4427068"/>
                <a:gd name="connsiteX76" fmla="*/ 2507789 w 2669507"/>
                <a:gd name="connsiteY76" fmla="*/ 1135382 h 4427068"/>
                <a:gd name="connsiteX77" fmla="*/ 2544098 w 2669507"/>
                <a:gd name="connsiteY77" fmla="*/ 1234584 h 4427068"/>
                <a:gd name="connsiteX78" fmla="*/ 2579424 w 2669507"/>
                <a:gd name="connsiteY78" fmla="*/ 1361278 h 4427068"/>
                <a:gd name="connsiteX79" fmla="*/ 2612180 w 2669507"/>
                <a:gd name="connsiteY79" fmla="*/ 1488671 h 4427068"/>
                <a:gd name="connsiteX80" fmla="*/ 2630335 w 2669507"/>
                <a:gd name="connsiteY80" fmla="*/ 1592729 h 4427068"/>
                <a:gd name="connsiteX81" fmla="*/ 2654082 w 2669507"/>
                <a:gd name="connsiteY81" fmla="*/ 1748322 h 4427068"/>
                <a:gd name="connsiteX82" fmla="*/ 2660913 w 2669507"/>
                <a:gd name="connsiteY82" fmla="*/ 1839628 h 4427068"/>
                <a:gd name="connsiteX83" fmla="*/ 2669507 w 2669507"/>
                <a:gd name="connsiteY83" fmla="*/ 2009808 h 4427068"/>
                <a:gd name="connsiteX84" fmla="*/ 2665272 w 2669507"/>
                <a:gd name="connsiteY84" fmla="*/ 2199411 h 4427068"/>
                <a:gd name="connsiteX85" fmla="*/ 2664488 w 2669507"/>
                <a:gd name="connsiteY85" fmla="*/ 2221996 h 4427068"/>
                <a:gd name="connsiteX86" fmla="*/ 2664272 w 2669507"/>
                <a:gd name="connsiteY86" fmla="*/ 2224060 h 4427068"/>
                <a:gd name="connsiteX87" fmla="*/ 2637507 w 2669507"/>
                <a:gd name="connsiteY87" fmla="*/ 2448892 h 4427068"/>
                <a:gd name="connsiteX88" fmla="*/ 2629273 w 2669507"/>
                <a:gd name="connsiteY88" fmla="*/ 2495863 h 4427068"/>
                <a:gd name="connsiteX89" fmla="*/ 2584976 w 2669507"/>
                <a:gd name="connsiteY89" fmla="*/ 2699599 h 4427068"/>
                <a:gd name="connsiteX90" fmla="*/ 2579881 w 2669507"/>
                <a:gd name="connsiteY90" fmla="*/ 2720206 h 4427068"/>
                <a:gd name="connsiteX91" fmla="*/ 2506656 w 2669507"/>
                <a:gd name="connsiteY91" fmla="*/ 2949188 h 4427068"/>
                <a:gd name="connsiteX92" fmla="*/ 2501043 w 2669507"/>
                <a:gd name="connsiteY92" fmla="*/ 2963297 h 4427068"/>
                <a:gd name="connsiteX93" fmla="*/ 2416307 w 2669507"/>
                <a:gd name="connsiteY93" fmla="*/ 3160893 h 4427068"/>
                <a:gd name="connsiteX94" fmla="*/ 2397311 w 2669507"/>
                <a:gd name="connsiteY94" fmla="*/ 3200630 h 4427068"/>
                <a:gd name="connsiteX95" fmla="*/ 2288541 w 2669507"/>
                <a:gd name="connsiteY95" fmla="*/ 3399131 h 4427068"/>
                <a:gd name="connsiteX96" fmla="*/ 2268651 w 2669507"/>
                <a:gd name="connsiteY96" fmla="*/ 3429551 h 4427068"/>
                <a:gd name="connsiteX97" fmla="*/ 2165538 w 2669507"/>
                <a:gd name="connsiteY97" fmla="*/ 3580829 h 4427068"/>
                <a:gd name="connsiteX98" fmla="*/ 2117879 w 2669507"/>
                <a:gd name="connsiteY98" fmla="*/ 3644163 h 4427068"/>
                <a:gd name="connsiteX99" fmla="*/ 2000776 w 2669507"/>
                <a:gd name="connsiteY99" fmla="*/ 3784231 h 4427068"/>
                <a:gd name="connsiteX100" fmla="*/ 1981021 w 2669507"/>
                <a:gd name="connsiteY100" fmla="*/ 3807175 h 4427068"/>
                <a:gd name="connsiteX101" fmla="*/ 1946432 w 2669507"/>
                <a:gd name="connsiteY101" fmla="*/ 3842389 h 4427068"/>
                <a:gd name="connsiteX102" fmla="*/ 1822475 w 2669507"/>
                <a:gd name="connsiteY102" fmla="*/ 3963861 h 4427068"/>
                <a:gd name="connsiteX103" fmla="*/ 1765651 w 2669507"/>
                <a:gd name="connsiteY103" fmla="*/ 4014585 h 4427068"/>
                <a:gd name="connsiteX104" fmla="*/ 1591109 w 2669507"/>
                <a:gd name="connsiteY104" fmla="*/ 4154307 h 4427068"/>
                <a:gd name="connsiteX105" fmla="*/ 1577900 w 2669507"/>
                <a:gd name="connsiteY105" fmla="*/ 4163288 h 4427068"/>
                <a:gd name="connsiteX106" fmla="*/ 1382023 w 2669507"/>
                <a:gd name="connsiteY106" fmla="*/ 4289962 h 4427068"/>
                <a:gd name="connsiteX107" fmla="*/ 1348754 w 2669507"/>
                <a:gd name="connsiteY107" fmla="*/ 4309494 h 4427068"/>
                <a:gd name="connsiteX108" fmla="*/ 1187186 w 2669507"/>
                <a:gd name="connsiteY108" fmla="*/ 4392205 h 442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669507" h="4427068">
                  <a:moveTo>
                    <a:pt x="1114815" y="4427068"/>
                  </a:moveTo>
                  <a:lnTo>
                    <a:pt x="1114815" y="2124349"/>
                  </a:lnTo>
                  <a:lnTo>
                    <a:pt x="1116358" y="2111387"/>
                  </a:lnTo>
                  <a:lnTo>
                    <a:pt x="1117362" y="2066437"/>
                  </a:lnTo>
                  <a:lnTo>
                    <a:pt x="1118827" y="2037422"/>
                  </a:lnTo>
                  <a:lnTo>
                    <a:pt x="1118260" y="2026201"/>
                  </a:lnTo>
                  <a:lnTo>
                    <a:pt x="1118647" y="2008882"/>
                  </a:lnTo>
                  <a:lnTo>
                    <a:pt x="1114767" y="1957023"/>
                  </a:lnTo>
                  <a:lnTo>
                    <a:pt x="1113340" y="1928758"/>
                  </a:lnTo>
                  <a:lnTo>
                    <a:pt x="1112741" y="1924833"/>
                  </a:lnTo>
                  <a:lnTo>
                    <a:pt x="1112741" y="1919716"/>
                  </a:lnTo>
                  <a:lnTo>
                    <a:pt x="1111976" y="1919716"/>
                  </a:lnTo>
                  <a:lnTo>
                    <a:pt x="1110954" y="1906049"/>
                  </a:lnTo>
                  <a:lnTo>
                    <a:pt x="1102339" y="1856674"/>
                  </a:lnTo>
                  <a:lnTo>
                    <a:pt x="1097235" y="1823233"/>
                  </a:lnTo>
                  <a:lnTo>
                    <a:pt x="1094961" y="1814388"/>
                  </a:lnTo>
                  <a:lnTo>
                    <a:pt x="1093081" y="1803617"/>
                  </a:lnTo>
                  <a:lnTo>
                    <a:pt x="1081646" y="1762604"/>
                  </a:lnTo>
                  <a:lnTo>
                    <a:pt x="1071046" y="1721381"/>
                  </a:lnTo>
                  <a:lnTo>
                    <a:pt x="1067289" y="1711116"/>
                  </a:lnTo>
                  <a:lnTo>
                    <a:pt x="1064836" y="1702317"/>
                  </a:lnTo>
                  <a:lnTo>
                    <a:pt x="1052530" y="1670792"/>
                  </a:lnTo>
                  <a:lnTo>
                    <a:pt x="1035307" y="1623736"/>
                  </a:lnTo>
                  <a:lnTo>
                    <a:pt x="1029272" y="1611206"/>
                  </a:lnTo>
                  <a:lnTo>
                    <a:pt x="1026020" y="1602876"/>
                  </a:lnTo>
                  <a:lnTo>
                    <a:pt x="1013118" y="1577673"/>
                  </a:lnTo>
                  <a:lnTo>
                    <a:pt x="990554" y="1530833"/>
                  </a:lnTo>
                  <a:lnTo>
                    <a:pt x="981561" y="1516031"/>
                  </a:lnTo>
                  <a:lnTo>
                    <a:pt x="976440" y="1506027"/>
                  </a:lnTo>
                  <a:lnTo>
                    <a:pt x="966707" y="1491580"/>
                  </a:lnTo>
                  <a:lnTo>
                    <a:pt x="937319" y="1443206"/>
                  </a:lnTo>
                  <a:lnTo>
                    <a:pt x="905000" y="1399985"/>
                  </a:lnTo>
                  <a:lnTo>
                    <a:pt x="893194" y="1382463"/>
                  </a:lnTo>
                  <a:lnTo>
                    <a:pt x="885410" y="1373789"/>
                  </a:lnTo>
                  <a:lnTo>
                    <a:pt x="876138" y="1361389"/>
                  </a:lnTo>
                  <a:cubicBezTo>
                    <a:pt x="854478" y="1335144"/>
                    <a:pt x="831584" y="1309957"/>
                    <a:pt x="807543" y="1285916"/>
                  </a:cubicBezTo>
                  <a:lnTo>
                    <a:pt x="802156" y="1281020"/>
                  </a:lnTo>
                  <a:lnTo>
                    <a:pt x="796048" y="1274214"/>
                  </a:lnTo>
                  <a:lnTo>
                    <a:pt x="775840" y="1257102"/>
                  </a:lnTo>
                  <a:lnTo>
                    <a:pt x="732070" y="1217321"/>
                  </a:lnTo>
                  <a:lnTo>
                    <a:pt x="704616" y="1196792"/>
                  </a:lnTo>
                  <a:lnTo>
                    <a:pt x="686899" y="1181789"/>
                  </a:lnTo>
                  <a:lnTo>
                    <a:pt x="670914" y="1171590"/>
                  </a:lnTo>
                  <a:lnTo>
                    <a:pt x="650253" y="1156140"/>
                  </a:lnTo>
                  <a:lnTo>
                    <a:pt x="576047" y="1111058"/>
                  </a:lnTo>
                  <a:lnTo>
                    <a:pt x="567643" y="1105696"/>
                  </a:lnTo>
                  <a:lnTo>
                    <a:pt x="565843" y="1104860"/>
                  </a:lnTo>
                  <a:lnTo>
                    <a:pt x="562626" y="1102905"/>
                  </a:lnTo>
                  <a:cubicBezTo>
                    <a:pt x="532508" y="1086544"/>
                    <a:pt x="501511" y="1071596"/>
                    <a:pt x="469723" y="1058152"/>
                  </a:cubicBezTo>
                  <a:lnTo>
                    <a:pt x="449222" y="1050648"/>
                  </a:lnTo>
                  <a:lnTo>
                    <a:pt x="440178" y="1046444"/>
                  </a:lnTo>
                  <a:lnTo>
                    <a:pt x="423235" y="1041137"/>
                  </a:lnTo>
                  <a:lnTo>
                    <a:pt x="372078" y="1022413"/>
                  </a:lnTo>
                  <a:lnTo>
                    <a:pt x="323967" y="1010042"/>
                  </a:lnTo>
                  <a:lnTo>
                    <a:pt x="306400" y="1004540"/>
                  </a:lnTo>
                  <a:lnTo>
                    <a:pt x="294542" y="1002477"/>
                  </a:lnTo>
                  <a:lnTo>
                    <a:pt x="270226" y="996224"/>
                  </a:lnTo>
                  <a:lnTo>
                    <a:pt x="175743" y="981805"/>
                  </a:lnTo>
                  <a:lnTo>
                    <a:pt x="168208" y="980493"/>
                  </a:lnTo>
                  <a:lnTo>
                    <a:pt x="166772" y="980435"/>
                  </a:lnTo>
                  <a:lnTo>
                    <a:pt x="164701" y="980119"/>
                  </a:lnTo>
                  <a:cubicBezTo>
                    <a:pt x="128973" y="976491"/>
                    <a:pt x="92722" y="974632"/>
                    <a:pt x="56037" y="974632"/>
                  </a:cubicBezTo>
                  <a:lnTo>
                    <a:pt x="41377" y="975372"/>
                  </a:lnTo>
                  <a:lnTo>
                    <a:pt x="27497" y="974812"/>
                  </a:lnTo>
                  <a:lnTo>
                    <a:pt x="0" y="976869"/>
                  </a:lnTo>
                  <a:lnTo>
                    <a:pt x="1691988" y="0"/>
                  </a:lnTo>
                  <a:lnTo>
                    <a:pt x="1763231" y="59563"/>
                  </a:lnTo>
                  <a:lnTo>
                    <a:pt x="1886257" y="171376"/>
                  </a:lnTo>
                  <a:lnTo>
                    <a:pt x="1920451" y="205407"/>
                  </a:lnTo>
                  <a:lnTo>
                    <a:pt x="2054399" y="352786"/>
                  </a:lnTo>
                  <a:lnTo>
                    <a:pt x="2079871" y="382253"/>
                  </a:lnTo>
                  <a:lnTo>
                    <a:pt x="2218217" y="567261"/>
                  </a:lnTo>
                  <a:lnTo>
                    <a:pt x="2251734" y="620546"/>
                  </a:lnTo>
                  <a:lnTo>
                    <a:pt x="2333176" y="754603"/>
                  </a:lnTo>
                  <a:lnTo>
                    <a:pt x="2410820" y="906272"/>
                  </a:lnTo>
                  <a:lnTo>
                    <a:pt x="2450561" y="988769"/>
                  </a:lnTo>
                  <a:lnTo>
                    <a:pt x="2507789" y="1135382"/>
                  </a:lnTo>
                  <a:lnTo>
                    <a:pt x="2544098" y="1234584"/>
                  </a:lnTo>
                  <a:lnTo>
                    <a:pt x="2579424" y="1361278"/>
                  </a:lnTo>
                  <a:lnTo>
                    <a:pt x="2612180" y="1488671"/>
                  </a:lnTo>
                  <a:lnTo>
                    <a:pt x="2630335" y="1592729"/>
                  </a:lnTo>
                  <a:lnTo>
                    <a:pt x="2654082" y="1748322"/>
                  </a:lnTo>
                  <a:lnTo>
                    <a:pt x="2660913" y="1839628"/>
                  </a:lnTo>
                  <a:lnTo>
                    <a:pt x="2669507" y="2009808"/>
                  </a:lnTo>
                  <a:lnTo>
                    <a:pt x="2665272" y="2199411"/>
                  </a:lnTo>
                  <a:lnTo>
                    <a:pt x="2664488" y="2221996"/>
                  </a:lnTo>
                  <a:lnTo>
                    <a:pt x="2664272" y="2224060"/>
                  </a:lnTo>
                  <a:lnTo>
                    <a:pt x="2637507" y="2448892"/>
                  </a:lnTo>
                  <a:lnTo>
                    <a:pt x="2629273" y="2495863"/>
                  </a:lnTo>
                  <a:lnTo>
                    <a:pt x="2584976" y="2699599"/>
                  </a:lnTo>
                  <a:lnTo>
                    <a:pt x="2579881" y="2720206"/>
                  </a:lnTo>
                  <a:lnTo>
                    <a:pt x="2506656" y="2949188"/>
                  </a:lnTo>
                  <a:lnTo>
                    <a:pt x="2501043" y="2963297"/>
                  </a:lnTo>
                  <a:lnTo>
                    <a:pt x="2416307" y="3160893"/>
                  </a:lnTo>
                  <a:lnTo>
                    <a:pt x="2397311" y="3200630"/>
                  </a:lnTo>
                  <a:lnTo>
                    <a:pt x="2288541" y="3399131"/>
                  </a:lnTo>
                  <a:lnTo>
                    <a:pt x="2268651" y="3429551"/>
                  </a:lnTo>
                  <a:lnTo>
                    <a:pt x="2165538" y="3580829"/>
                  </a:lnTo>
                  <a:lnTo>
                    <a:pt x="2117879" y="3644163"/>
                  </a:lnTo>
                  <a:lnTo>
                    <a:pt x="2000776" y="3784231"/>
                  </a:lnTo>
                  <a:lnTo>
                    <a:pt x="1981021" y="3807175"/>
                  </a:lnTo>
                  <a:lnTo>
                    <a:pt x="1946432" y="3842389"/>
                  </a:lnTo>
                  <a:lnTo>
                    <a:pt x="1822475" y="3963861"/>
                  </a:lnTo>
                  <a:lnTo>
                    <a:pt x="1765651" y="4014585"/>
                  </a:lnTo>
                  <a:lnTo>
                    <a:pt x="1591109" y="4154307"/>
                  </a:lnTo>
                  <a:lnTo>
                    <a:pt x="1577900" y="4163288"/>
                  </a:lnTo>
                  <a:lnTo>
                    <a:pt x="1382023" y="4289962"/>
                  </a:lnTo>
                  <a:lnTo>
                    <a:pt x="1348754" y="4309494"/>
                  </a:lnTo>
                  <a:lnTo>
                    <a:pt x="1187186" y="4392205"/>
                  </a:lnTo>
                  <a:close/>
                </a:path>
              </a:pathLst>
            </a:custGeom>
            <a:solidFill>
              <a:srgbClr val="636466"/>
            </a:solidFill>
            <a:ln>
              <a:noFill/>
            </a:ln>
            <a:effectLst>
              <a:outerShdw blurRad="3937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Freeform: Shape 54">
              <a:extLst>
                <a:ext uri="{FF2B5EF4-FFF2-40B4-BE49-F238E27FC236}">
                  <a16:creationId xmlns:a16="http://schemas.microsoft.com/office/drawing/2014/main" id="{8D8E8782-567F-F54C-D4F6-55C62C4321C1}"/>
                </a:ext>
              </a:extLst>
            </p:cNvPr>
            <p:cNvSpPr/>
            <p:nvPr/>
          </p:nvSpPr>
          <p:spPr>
            <a:xfrm rot="21600000">
              <a:off x="6041357" y="1395346"/>
              <a:ext cx="2669507" cy="4427068"/>
            </a:xfrm>
            <a:custGeom>
              <a:avLst/>
              <a:gdLst>
                <a:gd name="connsiteX0" fmla="*/ 1114815 w 2669507"/>
                <a:gd name="connsiteY0" fmla="*/ 4427068 h 4427068"/>
                <a:gd name="connsiteX1" fmla="*/ 1114815 w 2669507"/>
                <a:gd name="connsiteY1" fmla="*/ 2124349 h 4427068"/>
                <a:gd name="connsiteX2" fmla="*/ 1116358 w 2669507"/>
                <a:gd name="connsiteY2" fmla="*/ 2111387 h 4427068"/>
                <a:gd name="connsiteX3" fmla="*/ 1117362 w 2669507"/>
                <a:gd name="connsiteY3" fmla="*/ 2066437 h 4427068"/>
                <a:gd name="connsiteX4" fmla="*/ 1118827 w 2669507"/>
                <a:gd name="connsiteY4" fmla="*/ 2037422 h 4427068"/>
                <a:gd name="connsiteX5" fmla="*/ 1118260 w 2669507"/>
                <a:gd name="connsiteY5" fmla="*/ 2026201 h 4427068"/>
                <a:gd name="connsiteX6" fmla="*/ 1118647 w 2669507"/>
                <a:gd name="connsiteY6" fmla="*/ 2008882 h 4427068"/>
                <a:gd name="connsiteX7" fmla="*/ 1114767 w 2669507"/>
                <a:gd name="connsiteY7" fmla="*/ 1957023 h 4427068"/>
                <a:gd name="connsiteX8" fmla="*/ 1113340 w 2669507"/>
                <a:gd name="connsiteY8" fmla="*/ 1928758 h 4427068"/>
                <a:gd name="connsiteX9" fmla="*/ 1112741 w 2669507"/>
                <a:gd name="connsiteY9" fmla="*/ 1924833 h 4427068"/>
                <a:gd name="connsiteX10" fmla="*/ 1112741 w 2669507"/>
                <a:gd name="connsiteY10" fmla="*/ 1919716 h 4427068"/>
                <a:gd name="connsiteX11" fmla="*/ 1111976 w 2669507"/>
                <a:gd name="connsiteY11" fmla="*/ 1919716 h 4427068"/>
                <a:gd name="connsiteX12" fmla="*/ 1110954 w 2669507"/>
                <a:gd name="connsiteY12" fmla="*/ 1906049 h 4427068"/>
                <a:gd name="connsiteX13" fmla="*/ 1102339 w 2669507"/>
                <a:gd name="connsiteY13" fmla="*/ 1856674 h 4427068"/>
                <a:gd name="connsiteX14" fmla="*/ 1097235 w 2669507"/>
                <a:gd name="connsiteY14" fmla="*/ 1823233 h 4427068"/>
                <a:gd name="connsiteX15" fmla="*/ 1094961 w 2669507"/>
                <a:gd name="connsiteY15" fmla="*/ 1814388 h 4427068"/>
                <a:gd name="connsiteX16" fmla="*/ 1093081 w 2669507"/>
                <a:gd name="connsiteY16" fmla="*/ 1803617 h 4427068"/>
                <a:gd name="connsiteX17" fmla="*/ 1081646 w 2669507"/>
                <a:gd name="connsiteY17" fmla="*/ 1762604 h 4427068"/>
                <a:gd name="connsiteX18" fmla="*/ 1071046 w 2669507"/>
                <a:gd name="connsiteY18" fmla="*/ 1721381 h 4427068"/>
                <a:gd name="connsiteX19" fmla="*/ 1067289 w 2669507"/>
                <a:gd name="connsiteY19" fmla="*/ 1711116 h 4427068"/>
                <a:gd name="connsiteX20" fmla="*/ 1064836 w 2669507"/>
                <a:gd name="connsiteY20" fmla="*/ 1702317 h 4427068"/>
                <a:gd name="connsiteX21" fmla="*/ 1052530 w 2669507"/>
                <a:gd name="connsiteY21" fmla="*/ 1670792 h 4427068"/>
                <a:gd name="connsiteX22" fmla="*/ 1035307 w 2669507"/>
                <a:gd name="connsiteY22" fmla="*/ 1623736 h 4427068"/>
                <a:gd name="connsiteX23" fmla="*/ 1029272 w 2669507"/>
                <a:gd name="connsiteY23" fmla="*/ 1611206 h 4427068"/>
                <a:gd name="connsiteX24" fmla="*/ 1026020 w 2669507"/>
                <a:gd name="connsiteY24" fmla="*/ 1602876 h 4427068"/>
                <a:gd name="connsiteX25" fmla="*/ 1013118 w 2669507"/>
                <a:gd name="connsiteY25" fmla="*/ 1577673 h 4427068"/>
                <a:gd name="connsiteX26" fmla="*/ 990554 w 2669507"/>
                <a:gd name="connsiteY26" fmla="*/ 1530833 h 4427068"/>
                <a:gd name="connsiteX27" fmla="*/ 981561 w 2669507"/>
                <a:gd name="connsiteY27" fmla="*/ 1516031 h 4427068"/>
                <a:gd name="connsiteX28" fmla="*/ 976440 w 2669507"/>
                <a:gd name="connsiteY28" fmla="*/ 1506027 h 4427068"/>
                <a:gd name="connsiteX29" fmla="*/ 966707 w 2669507"/>
                <a:gd name="connsiteY29" fmla="*/ 1491580 h 4427068"/>
                <a:gd name="connsiteX30" fmla="*/ 937319 w 2669507"/>
                <a:gd name="connsiteY30" fmla="*/ 1443206 h 4427068"/>
                <a:gd name="connsiteX31" fmla="*/ 905000 w 2669507"/>
                <a:gd name="connsiteY31" fmla="*/ 1399985 h 4427068"/>
                <a:gd name="connsiteX32" fmla="*/ 893194 w 2669507"/>
                <a:gd name="connsiteY32" fmla="*/ 1382463 h 4427068"/>
                <a:gd name="connsiteX33" fmla="*/ 885410 w 2669507"/>
                <a:gd name="connsiteY33" fmla="*/ 1373789 h 4427068"/>
                <a:gd name="connsiteX34" fmla="*/ 876138 w 2669507"/>
                <a:gd name="connsiteY34" fmla="*/ 1361389 h 4427068"/>
                <a:gd name="connsiteX35" fmla="*/ 807543 w 2669507"/>
                <a:gd name="connsiteY35" fmla="*/ 1285916 h 4427068"/>
                <a:gd name="connsiteX36" fmla="*/ 802156 w 2669507"/>
                <a:gd name="connsiteY36" fmla="*/ 1281020 h 4427068"/>
                <a:gd name="connsiteX37" fmla="*/ 796048 w 2669507"/>
                <a:gd name="connsiteY37" fmla="*/ 1274214 h 4427068"/>
                <a:gd name="connsiteX38" fmla="*/ 775840 w 2669507"/>
                <a:gd name="connsiteY38" fmla="*/ 1257102 h 4427068"/>
                <a:gd name="connsiteX39" fmla="*/ 732070 w 2669507"/>
                <a:gd name="connsiteY39" fmla="*/ 1217321 h 4427068"/>
                <a:gd name="connsiteX40" fmla="*/ 704616 w 2669507"/>
                <a:gd name="connsiteY40" fmla="*/ 1196792 h 4427068"/>
                <a:gd name="connsiteX41" fmla="*/ 686899 w 2669507"/>
                <a:gd name="connsiteY41" fmla="*/ 1181789 h 4427068"/>
                <a:gd name="connsiteX42" fmla="*/ 670914 w 2669507"/>
                <a:gd name="connsiteY42" fmla="*/ 1171590 h 4427068"/>
                <a:gd name="connsiteX43" fmla="*/ 650253 w 2669507"/>
                <a:gd name="connsiteY43" fmla="*/ 1156140 h 4427068"/>
                <a:gd name="connsiteX44" fmla="*/ 576047 w 2669507"/>
                <a:gd name="connsiteY44" fmla="*/ 1111058 h 4427068"/>
                <a:gd name="connsiteX45" fmla="*/ 567643 w 2669507"/>
                <a:gd name="connsiteY45" fmla="*/ 1105696 h 4427068"/>
                <a:gd name="connsiteX46" fmla="*/ 565843 w 2669507"/>
                <a:gd name="connsiteY46" fmla="*/ 1104860 h 4427068"/>
                <a:gd name="connsiteX47" fmla="*/ 562626 w 2669507"/>
                <a:gd name="connsiteY47" fmla="*/ 1102905 h 4427068"/>
                <a:gd name="connsiteX48" fmla="*/ 469723 w 2669507"/>
                <a:gd name="connsiteY48" fmla="*/ 1058152 h 4427068"/>
                <a:gd name="connsiteX49" fmla="*/ 449222 w 2669507"/>
                <a:gd name="connsiteY49" fmla="*/ 1050648 h 4427068"/>
                <a:gd name="connsiteX50" fmla="*/ 440178 w 2669507"/>
                <a:gd name="connsiteY50" fmla="*/ 1046444 h 4427068"/>
                <a:gd name="connsiteX51" fmla="*/ 423235 w 2669507"/>
                <a:gd name="connsiteY51" fmla="*/ 1041137 h 4427068"/>
                <a:gd name="connsiteX52" fmla="*/ 372078 w 2669507"/>
                <a:gd name="connsiteY52" fmla="*/ 1022413 h 4427068"/>
                <a:gd name="connsiteX53" fmla="*/ 323967 w 2669507"/>
                <a:gd name="connsiteY53" fmla="*/ 1010042 h 4427068"/>
                <a:gd name="connsiteX54" fmla="*/ 306400 w 2669507"/>
                <a:gd name="connsiteY54" fmla="*/ 1004540 h 4427068"/>
                <a:gd name="connsiteX55" fmla="*/ 294542 w 2669507"/>
                <a:gd name="connsiteY55" fmla="*/ 1002477 h 4427068"/>
                <a:gd name="connsiteX56" fmla="*/ 270226 w 2669507"/>
                <a:gd name="connsiteY56" fmla="*/ 996224 h 4427068"/>
                <a:gd name="connsiteX57" fmla="*/ 175743 w 2669507"/>
                <a:gd name="connsiteY57" fmla="*/ 981805 h 4427068"/>
                <a:gd name="connsiteX58" fmla="*/ 168208 w 2669507"/>
                <a:gd name="connsiteY58" fmla="*/ 980493 h 4427068"/>
                <a:gd name="connsiteX59" fmla="*/ 166772 w 2669507"/>
                <a:gd name="connsiteY59" fmla="*/ 980435 h 4427068"/>
                <a:gd name="connsiteX60" fmla="*/ 164701 w 2669507"/>
                <a:gd name="connsiteY60" fmla="*/ 980119 h 4427068"/>
                <a:gd name="connsiteX61" fmla="*/ 56037 w 2669507"/>
                <a:gd name="connsiteY61" fmla="*/ 974632 h 4427068"/>
                <a:gd name="connsiteX62" fmla="*/ 41377 w 2669507"/>
                <a:gd name="connsiteY62" fmla="*/ 975372 h 4427068"/>
                <a:gd name="connsiteX63" fmla="*/ 27497 w 2669507"/>
                <a:gd name="connsiteY63" fmla="*/ 974812 h 4427068"/>
                <a:gd name="connsiteX64" fmla="*/ 0 w 2669507"/>
                <a:gd name="connsiteY64" fmla="*/ 976869 h 4427068"/>
                <a:gd name="connsiteX65" fmla="*/ 1691988 w 2669507"/>
                <a:gd name="connsiteY65" fmla="*/ 0 h 4427068"/>
                <a:gd name="connsiteX66" fmla="*/ 1763231 w 2669507"/>
                <a:gd name="connsiteY66" fmla="*/ 59563 h 4427068"/>
                <a:gd name="connsiteX67" fmla="*/ 1886257 w 2669507"/>
                <a:gd name="connsiteY67" fmla="*/ 171376 h 4427068"/>
                <a:gd name="connsiteX68" fmla="*/ 1920451 w 2669507"/>
                <a:gd name="connsiteY68" fmla="*/ 205407 h 4427068"/>
                <a:gd name="connsiteX69" fmla="*/ 2054399 w 2669507"/>
                <a:gd name="connsiteY69" fmla="*/ 352786 h 4427068"/>
                <a:gd name="connsiteX70" fmla="*/ 2079871 w 2669507"/>
                <a:gd name="connsiteY70" fmla="*/ 382253 h 4427068"/>
                <a:gd name="connsiteX71" fmla="*/ 2218217 w 2669507"/>
                <a:gd name="connsiteY71" fmla="*/ 567261 h 4427068"/>
                <a:gd name="connsiteX72" fmla="*/ 2251734 w 2669507"/>
                <a:gd name="connsiteY72" fmla="*/ 620546 h 4427068"/>
                <a:gd name="connsiteX73" fmla="*/ 2333176 w 2669507"/>
                <a:gd name="connsiteY73" fmla="*/ 754603 h 4427068"/>
                <a:gd name="connsiteX74" fmla="*/ 2410820 w 2669507"/>
                <a:gd name="connsiteY74" fmla="*/ 906272 h 4427068"/>
                <a:gd name="connsiteX75" fmla="*/ 2450561 w 2669507"/>
                <a:gd name="connsiteY75" fmla="*/ 988769 h 4427068"/>
                <a:gd name="connsiteX76" fmla="*/ 2507789 w 2669507"/>
                <a:gd name="connsiteY76" fmla="*/ 1135382 h 4427068"/>
                <a:gd name="connsiteX77" fmla="*/ 2544098 w 2669507"/>
                <a:gd name="connsiteY77" fmla="*/ 1234584 h 4427068"/>
                <a:gd name="connsiteX78" fmla="*/ 2579424 w 2669507"/>
                <a:gd name="connsiteY78" fmla="*/ 1361278 h 4427068"/>
                <a:gd name="connsiteX79" fmla="*/ 2612180 w 2669507"/>
                <a:gd name="connsiteY79" fmla="*/ 1488671 h 4427068"/>
                <a:gd name="connsiteX80" fmla="*/ 2630335 w 2669507"/>
                <a:gd name="connsiteY80" fmla="*/ 1592729 h 4427068"/>
                <a:gd name="connsiteX81" fmla="*/ 2654082 w 2669507"/>
                <a:gd name="connsiteY81" fmla="*/ 1748322 h 4427068"/>
                <a:gd name="connsiteX82" fmla="*/ 2660913 w 2669507"/>
                <a:gd name="connsiteY82" fmla="*/ 1839628 h 4427068"/>
                <a:gd name="connsiteX83" fmla="*/ 2669507 w 2669507"/>
                <a:gd name="connsiteY83" fmla="*/ 2009808 h 4427068"/>
                <a:gd name="connsiteX84" fmla="*/ 2665272 w 2669507"/>
                <a:gd name="connsiteY84" fmla="*/ 2199411 h 4427068"/>
                <a:gd name="connsiteX85" fmla="*/ 2664488 w 2669507"/>
                <a:gd name="connsiteY85" fmla="*/ 2221996 h 4427068"/>
                <a:gd name="connsiteX86" fmla="*/ 2664272 w 2669507"/>
                <a:gd name="connsiteY86" fmla="*/ 2224060 h 4427068"/>
                <a:gd name="connsiteX87" fmla="*/ 2637507 w 2669507"/>
                <a:gd name="connsiteY87" fmla="*/ 2448892 h 4427068"/>
                <a:gd name="connsiteX88" fmla="*/ 2629273 w 2669507"/>
                <a:gd name="connsiteY88" fmla="*/ 2495863 h 4427068"/>
                <a:gd name="connsiteX89" fmla="*/ 2584976 w 2669507"/>
                <a:gd name="connsiteY89" fmla="*/ 2699599 h 4427068"/>
                <a:gd name="connsiteX90" fmla="*/ 2579881 w 2669507"/>
                <a:gd name="connsiteY90" fmla="*/ 2720206 h 4427068"/>
                <a:gd name="connsiteX91" fmla="*/ 2506656 w 2669507"/>
                <a:gd name="connsiteY91" fmla="*/ 2949188 h 4427068"/>
                <a:gd name="connsiteX92" fmla="*/ 2501043 w 2669507"/>
                <a:gd name="connsiteY92" fmla="*/ 2963297 h 4427068"/>
                <a:gd name="connsiteX93" fmla="*/ 2416307 w 2669507"/>
                <a:gd name="connsiteY93" fmla="*/ 3160893 h 4427068"/>
                <a:gd name="connsiteX94" fmla="*/ 2397311 w 2669507"/>
                <a:gd name="connsiteY94" fmla="*/ 3200630 h 4427068"/>
                <a:gd name="connsiteX95" fmla="*/ 2288541 w 2669507"/>
                <a:gd name="connsiteY95" fmla="*/ 3399131 h 4427068"/>
                <a:gd name="connsiteX96" fmla="*/ 2268651 w 2669507"/>
                <a:gd name="connsiteY96" fmla="*/ 3429551 h 4427068"/>
                <a:gd name="connsiteX97" fmla="*/ 2165538 w 2669507"/>
                <a:gd name="connsiteY97" fmla="*/ 3580829 h 4427068"/>
                <a:gd name="connsiteX98" fmla="*/ 2117879 w 2669507"/>
                <a:gd name="connsiteY98" fmla="*/ 3644163 h 4427068"/>
                <a:gd name="connsiteX99" fmla="*/ 2000776 w 2669507"/>
                <a:gd name="connsiteY99" fmla="*/ 3784231 h 4427068"/>
                <a:gd name="connsiteX100" fmla="*/ 1981021 w 2669507"/>
                <a:gd name="connsiteY100" fmla="*/ 3807175 h 4427068"/>
                <a:gd name="connsiteX101" fmla="*/ 1946432 w 2669507"/>
                <a:gd name="connsiteY101" fmla="*/ 3842389 h 4427068"/>
                <a:gd name="connsiteX102" fmla="*/ 1822475 w 2669507"/>
                <a:gd name="connsiteY102" fmla="*/ 3963861 h 4427068"/>
                <a:gd name="connsiteX103" fmla="*/ 1765651 w 2669507"/>
                <a:gd name="connsiteY103" fmla="*/ 4014585 h 4427068"/>
                <a:gd name="connsiteX104" fmla="*/ 1591109 w 2669507"/>
                <a:gd name="connsiteY104" fmla="*/ 4154307 h 4427068"/>
                <a:gd name="connsiteX105" fmla="*/ 1577900 w 2669507"/>
                <a:gd name="connsiteY105" fmla="*/ 4163288 h 4427068"/>
                <a:gd name="connsiteX106" fmla="*/ 1382023 w 2669507"/>
                <a:gd name="connsiteY106" fmla="*/ 4289962 h 4427068"/>
                <a:gd name="connsiteX107" fmla="*/ 1348754 w 2669507"/>
                <a:gd name="connsiteY107" fmla="*/ 4309494 h 4427068"/>
                <a:gd name="connsiteX108" fmla="*/ 1187186 w 2669507"/>
                <a:gd name="connsiteY108" fmla="*/ 4392205 h 442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669507" h="4427068">
                  <a:moveTo>
                    <a:pt x="1114815" y="4427068"/>
                  </a:moveTo>
                  <a:lnTo>
                    <a:pt x="1114815" y="2124349"/>
                  </a:lnTo>
                  <a:lnTo>
                    <a:pt x="1116358" y="2111387"/>
                  </a:lnTo>
                  <a:lnTo>
                    <a:pt x="1117362" y="2066437"/>
                  </a:lnTo>
                  <a:lnTo>
                    <a:pt x="1118827" y="2037422"/>
                  </a:lnTo>
                  <a:lnTo>
                    <a:pt x="1118260" y="2026201"/>
                  </a:lnTo>
                  <a:lnTo>
                    <a:pt x="1118647" y="2008882"/>
                  </a:lnTo>
                  <a:lnTo>
                    <a:pt x="1114767" y="1957023"/>
                  </a:lnTo>
                  <a:lnTo>
                    <a:pt x="1113340" y="1928758"/>
                  </a:lnTo>
                  <a:lnTo>
                    <a:pt x="1112741" y="1924833"/>
                  </a:lnTo>
                  <a:lnTo>
                    <a:pt x="1112741" y="1919716"/>
                  </a:lnTo>
                  <a:lnTo>
                    <a:pt x="1111976" y="1919716"/>
                  </a:lnTo>
                  <a:lnTo>
                    <a:pt x="1110954" y="1906049"/>
                  </a:lnTo>
                  <a:lnTo>
                    <a:pt x="1102339" y="1856674"/>
                  </a:lnTo>
                  <a:lnTo>
                    <a:pt x="1097235" y="1823233"/>
                  </a:lnTo>
                  <a:lnTo>
                    <a:pt x="1094961" y="1814388"/>
                  </a:lnTo>
                  <a:lnTo>
                    <a:pt x="1093081" y="1803617"/>
                  </a:lnTo>
                  <a:lnTo>
                    <a:pt x="1081646" y="1762604"/>
                  </a:lnTo>
                  <a:lnTo>
                    <a:pt x="1071046" y="1721381"/>
                  </a:lnTo>
                  <a:lnTo>
                    <a:pt x="1067289" y="1711116"/>
                  </a:lnTo>
                  <a:lnTo>
                    <a:pt x="1064836" y="1702317"/>
                  </a:lnTo>
                  <a:lnTo>
                    <a:pt x="1052530" y="1670792"/>
                  </a:lnTo>
                  <a:lnTo>
                    <a:pt x="1035307" y="1623736"/>
                  </a:lnTo>
                  <a:lnTo>
                    <a:pt x="1029272" y="1611206"/>
                  </a:lnTo>
                  <a:lnTo>
                    <a:pt x="1026020" y="1602876"/>
                  </a:lnTo>
                  <a:lnTo>
                    <a:pt x="1013118" y="1577673"/>
                  </a:lnTo>
                  <a:lnTo>
                    <a:pt x="990554" y="1530833"/>
                  </a:lnTo>
                  <a:lnTo>
                    <a:pt x="981561" y="1516031"/>
                  </a:lnTo>
                  <a:lnTo>
                    <a:pt x="976440" y="1506027"/>
                  </a:lnTo>
                  <a:lnTo>
                    <a:pt x="966707" y="1491580"/>
                  </a:lnTo>
                  <a:lnTo>
                    <a:pt x="937319" y="1443206"/>
                  </a:lnTo>
                  <a:lnTo>
                    <a:pt x="905000" y="1399985"/>
                  </a:lnTo>
                  <a:lnTo>
                    <a:pt x="893194" y="1382463"/>
                  </a:lnTo>
                  <a:lnTo>
                    <a:pt x="885410" y="1373789"/>
                  </a:lnTo>
                  <a:lnTo>
                    <a:pt x="876138" y="1361389"/>
                  </a:lnTo>
                  <a:cubicBezTo>
                    <a:pt x="854478" y="1335144"/>
                    <a:pt x="831584" y="1309957"/>
                    <a:pt x="807543" y="1285916"/>
                  </a:cubicBezTo>
                  <a:lnTo>
                    <a:pt x="802156" y="1281020"/>
                  </a:lnTo>
                  <a:lnTo>
                    <a:pt x="796048" y="1274214"/>
                  </a:lnTo>
                  <a:lnTo>
                    <a:pt x="775840" y="1257102"/>
                  </a:lnTo>
                  <a:lnTo>
                    <a:pt x="732070" y="1217321"/>
                  </a:lnTo>
                  <a:lnTo>
                    <a:pt x="704616" y="1196792"/>
                  </a:lnTo>
                  <a:lnTo>
                    <a:pt x="686899" y="1181789"/>
                  </a:lnTo>
                  <a:lnTo>
                    <a:pt x="670914" y="1171590"/>
                  </a:lnTo>
                  <a:lnTo>
                    <a:pt x="650253" y="1156140"/>
                  </a:lnTo>
                  <a:lnTo>
                    <a:pt x="576047" y="1111058"/>
                  </a:lnTo>
                  <a:lnTo>
                    <a:pt x="567643" y="1105696"/>
                  </a:lnTo>
                  <a:lnTo>
                    <a:pt x="565843" y="1104860"/>
                  </a:lnTo>
                  <a:lnTo>
                    <a:pt x="562626" y="1102905"/>
                  </a:lnTo>
                  <a:cubicBezTo>
                    <a:pt x="532508" y="1086544"/>
                    <a:pt x="501511" y="1071596"/>
                    <a:pt x="469723" y="1058152"/>
                  </a:cubicBezTo>
                  <a:lnTo>
                    <a:pt x="449222" y="1050648"/>
                  </a:lnTo>
                  <a:lnTo>
                    <a:pt x="440178" y="1046444"/>
                  </a:lnTo>
                  <a:lnTo>
                    <a:pt x="423235" y="1041137"/>
                  </a:lnTo>
                  <a:lnTo>
                    <a:pt x="372078" y="1022413"/>
                  </a:lnTo>
                  <a:lnTo>
                    <a:pt x="323967" y="1010042"/>
                  </a:lnTo>
                  <a:lnTo>
                    <a:pt x="306400" y="1004540"/>
                  </a:lnTo>
                  <a:lnTo>
                    <a:pt x="294542" y="1002477"/>
                  </a:lnTo>
                  <a:lnTo>
                    <a:pt x="270226" y="996224"/>
                  </a:lnTo>
                  <a:lnTo>
                    <a:pt x="175743" y="981805"/>
                  </a:lnTo>
                  <a:lnTo>
                    <a:pt x="168208" y="980493"/>
                  </a:lnTo>
                  <a:lnTo>
                    <a:pt x="166772" y="980435"/>
                  </a:lnTo>
                  <a:lnTo>
                    <a:pt x="164701" y="980119"/>
                  </a:lnTo>
                  <a:cubicBezTo>
                    <a:pt x="128973" y="976491"/>
                    <a:pt x="92722" y="974632"/>
                    <a:pt x="56037" y="974632"/>
                  </a:cubicBezTo>
                  <a:lnTo>
                    <a:pt x="41377" y="975372"/>
                  </a:lnTo>
                  <a:lnTo>
                    <a:pt x="27497" y="974812"/>
                  </a:lnTo>
                  <a:lnTo>
                    <a:pt x="0" y="976869"/>
                  </a:lnTo>
                  <a:lnTo>
                    <a:pt x="1691988" y="0"/>
                  </a:lnTo>
                  <a:lnTo>
                    <a:pt x="1763231" y="59563"/>
                  </a:lnTo>
                  <a:lnTo>
                    <a:pt x="1886257" y="171376"/>
                  </a:lnTo>
                  <a:lnTo>
                    <a:pt x="1920451" y="205407"/>
                  </a:lnTo>
                  <a:lnTo>
                    <a:pt x="2054399" y="352786"/>
                  </a:lnTo>
                  <a:lnTo>
                    <a:pt x="2079871" y="382253"/>
                  </a:lnTo>
                  <a:lnTo>
                    <a:pt x="2218217" y="567261"/>
                  </a:lnTo>
                  <a:lnTo>
                    <a:pt x="2251734" y="620546"/>
                  </a:lnTo>
                  <a:lnTo>
                    <a:pt x="2333176" y="754603"/>
                  </a:lnTo>
                  <a:lnTo>
                    <a:pt x="2410820" y="906272"/>
                  </a:lnTo>
                  <a:lnTo>
                    <a:pt x="2450561" y="988769"/>
                  </a:lnTo>
                  <a:lnTo>
                    <a:pt x="2507789" y="1135382"/>
                  </a:lnTo>
                  <a:lnTo>
                    <a:pt x="2544098" y="1234584"/>
                  </a:lnTo>
                  <a:lnTo>
                    <a:pt x="2579424" y="1361278"/>
                  </a:lnTo>
                  <a:lnTo>
                    <a:pt x="2612180" y="1488671"/>
                  </a:lnTo>
                  <a:lnTo>
                    <a:pt x="2630335" y="1592729"/>
                  </a:lnTo>
                  <a:lnTo>
                    <a:pt x="2654082" y="1748322"/>
                  </a:lnTo>
                  <a:lnTo>
                    <a:pt x="2660913" y="1839628"/>
                  </a:lnTo>
                  <a:lnTo>
                    <a:pt x="2669507" y="2009808"/>
                  </a:lnTo>
                  <a:lnTo>
                    <a:pt x="2665272" y="2199411"/>
                  </a:lnTo>
                  <a:lnTo>
                    <a:pt x="2664488" y="2221996"/>
                  </a:lnTo>
                  <a:lnTo>
                    <a:pt x="2664272" y="2224060"/>
                  </a:lnTo>
                  <a:lnTo>
                    <a:pt x="2637507" y="2448892"/>
                  </a:lnTo>
                  <a:lnTo>
                    <a:pt x="2629273" y="2495863"/>
                  </a:lnTo>
                  <a:lnTo>
                    <a:pt x="2584976" y="2699599"/>
                  </a:lnTo>
                  <a:lnTo>
                    <a:pt x="2579881" y="2720206"/>
                  </a:lnTo>
                  <a:lnTo>
                    <a:pt x="2506656" y="2949188"/>
                  </a:lnTo>
                  <a:lnTo>
                    <a:pt x="2501043" y="2963297"/>
                  </a:lnTo>
                  <a:lnTo>
                    <a:pt x="2416307" y="3160893"/>
                  </a:lnTo>
                  <a:lnTo>
                    <a:pt x="2397311" y="3200630"/>
                  </a:lnTo>
                  <a:lnTo>
                    <a:pt x="2288541" y="3399131"/>
                  </a:lnTo>
                  <a:lnTo>
                    <a:pt x="2268651" y="3429551"/>
                  </a:lnTo>
                  <a:lnTo>
                    <a:pt x="2165538" y="3580829"/>
                  </a:lnTo>
                  <a:lnTo>
                    <a:pt x="2117879" y="3644163"/>
                  </a:lnTo>
                  <a:lnTo>
                    <a:pt x="2000776" y="3784231"/>
                  </a:lnTo>
                  <a:lnTo>
                    <a:pt x="1981021" y="3807175"/>
                  </a:lnTo>
                  <a:lnTo>
                    <a:pt x="1946432" y="3842389"/>
                  </a:lnTo>
                  <a:lnTo>
                    <a:pt x="1822475" y="3963861"/>
                  </a:lnTo>
                  <a:lnTo>
                    <a:pt x="1765651" y="4014585"/>
                  </a:lnTo>
                  <a:lnTo>
                    <a:pt x="1591109" y="4154307"/>
                  </a:lnTo>
                  <a:lnTo>
                    <a:pt x="1577900" y="4163288"/>
                  </a:lnTo>
                  <a:lnTo>
                    <a:pt x="1382023" y="4289962"/>
                  </a:lnTo>
                  <a:lnTo>
                    <a:pt x="1348754" y="4309494"/>
                  </a:lnTo>
                  <a:lnTo>
                    <a:pt x="1187186" y="43922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937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4" name="Graphic 56" descr="Lightbulb">
              <a:extLst>
                <a:ext uri="{FF2B5EF4-FFF2-40B4-BE49-F238E27FC236}">
                  <a16:creationId xmlns:a16="http://schemas.microsoft.com/office/drawing/2014/main" id="{1BEAAEF2-0D6F-64E5-7806-F499CEFA1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1356" y="3516877"/>
              <a:ext cx="540000" cy="540000"/>
            </a:xfrm>
            <a:prstGeom prst="rect">
              <a:avLst/>
            </a:prstGeom>
          </p:spPr>
        </p:pic>
        <p:pic>
          <p:nvPicPr>
            <p:cNvPr id="55" name="Graphic 58" descr="Magnifying glass">
              <a:extLst>
                <a:ext uri="{FF2B5EF4-FFF2-40B4-BE49-F238E27FC236}">
                  <a16:creationId xmlns:a16="http://schemas.microsoft.com/office/drawing/2014/main" id="{53FC4752-8306-0058-83A5-DC359AE9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70644" y="1027018"/>
              <a:ext cx="540000" cy="540000"/>
            </a:xfrm>
            <a:prstGeom prst="rect">
              <a:avLst/>
            </a:prstGeom>
          </p:spPr>
        </p:pic>
        <p:pic>
          <p:nvPicPr>
            <p:cNvPr id="56" name="Graphic 60" descr="Puzzle">
              <a:extLst>
                <a:ext uri="{FF2B5EF4-FFF2-40B4-BE49-F238E27FC236}">
                  <a16:creationId xmlns:a16="http://schemas.microsoft.com/office/drawing/2014/main" id="{A58D880A-8CC5-7555-D3D2-5BA6E8BE0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27785" y="3654188"/>
              <a:ext cx="540000" cy="540000"/>
            </a:xfrm>
            <a:prstGeom prst="rect">
              <a:avLst/>
            </a:prstGeom>
          </p:spPr>
        </p:pic>
        <p:pic>
          <p:nvPicPr>
            <p:cNvPr id="57" name="Graphic 62" descr="Pie chart">
              <a:extLst>
                <a:ext uri="{FF2B5EF4-FFF2-40B4-BE49-F238E27FC236}">
                  <a16:creationId xmlns:a16="http://schemas.microsoft.com/office/drawing/2014/main" id="{50C47502-FDFA-2387-7BD2-3A503E49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50315" y="4887865"/>
              <a:ext cx="540000" cy="540000"/>
            </a:xfrm>
            <a:prstGeom prst="rect">
              <a:avLst/>
            </a:prstGeom>
          </p:spPr>
        </p:pic>
        <p:sp>
          <p:nvSpPr>
            <p:cNvPr id="58" name="TextBox 63">
              <a:extLst>
                <a:ext uri="{FF2B5EF4-FFF2-40B4-BE49-F238E27FC236}">
                  <a16:creationId xmlns:a16="http://schemas.microsoft.com/office/drawing/2014/main" id="{3D69DCF5-FF86-3BC5-CEA1-81125D88781D}"/>
                </a:ext>
              </a:extLst>
            </p:cNvPr>
            <p:cNvSpPr txBox="1"/>
            <p:nvPr/>
          </p:nvSpPr>
          <p:spPr>
            <a:xfrm>
              <a:off x="4964776" y="2840322"/>
              <a:ext cx="2135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spc="300" dirty="0">
                  <a:solidFill>
                    <a:srgbClr val="F4A5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rPr>
                <a:t>INDICADORES DE </a:t>
              </a:r>
              <a:r>
                <a:rPr lang="en-IN" b="1" spc="300" dirty="0" err="1">
                  <a:solidFill>
                    <a:srgbClr val="F4A5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rPr>
                <a:t>I+D+i</a:t>
              </a:r>
              <a:endParaRPr lang="en-IN" b="1" spc="300" dirty="0">
                <a:solidFill>
                  <a:srgbClr val="F4A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Bold" panose="02000000000000000000" pitchFamily="50" charset="0"/>
              </a:endParaRPr>
            </a:p>
          </p:txBody>
        </p:sp>
        <p:sp>
          <p:nvSpPr>
            <p:cNvPr id="59" name="TextBox 64">
              <a:extLst>
                <a:ext uri="{FF2B5EF4-FFF2-40B4-BE49-F238E27FC236}">
                  <a16:creationId xmlns:a16="http://schemas.microsoft.com/office/drawing/2014/main" id="{3DB3AD87-2306-3E1E-7AE0-080B884041D3}"/>
                </a:ext>
              </a:extLst>
            </p:cNvPr>
            <p:cNvSpPr txBox="1"/>
            <p:nvPr/>
          </p:nvSpPr>
          <p:spPr>
            <a:xfrm>
              <a:off x="8699326" y="2934413"/>
              <a:ext cx="1785110" cy="186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es-es"/>
              </a:defPPr>
              <a:lvl1pPr marL="171450" indent="-171450" algn="just">
                <a:buFont typeface="Arial" panose="020B0604020202020204" pitchFamily="34" charset="0"/>
                <a:buChar char="•"/>
                <a:defRPr sz="1050">
                  <a:solidFill>
                    <a:schemeClr val="bg1"/>
                  </a:solidFill>
                  <a:latin typeface="Nexa Light" panose="02000000000000000000" pitchFamily="50" charset="0"/>
                </a:defRPr>
              </a:lvl1pPr>
            </a:lstStyle>
            <a:p>
              <a:r>
                <a:rPr lang="es-PE" dirty="0"/>
                <a:t> Ratio Alumno-Docente</a:t>
              </a:r>
            </a:p>
            <a:p>
              <a:r>
                <a:rPr lang="es-PE" dirty="0"/>
                <a:t>%Docentes Renacyt</a:t>
              </a:r>
            </a:p>
            <a:p>
              <a:r>
                <a:rPr lang="es-PE" dirty="0"/>
                <a:t>%Docentes con grado doctor</a:t>
              </a:r>
            </a:p>
            <a:p>
              <a:r>
                <a:rPr lang="es-PE" dirty="0"/>
                <a:t>Presupuesto asignado</a:t>
              </a:r>
            </a:p>
            <a:p>
              <a:r>
                <a:rPr lang="es-PE" dirty="0"/>
                <a:t>%Presupuesto ejecutado en I+D+i</a:t>
              </a:r>
            </a:p>
            <a:p>
              <a:r>
                <a:rPr lang="es-PE" dirty="0"/>
                <a:t># Total laboratorios dedicados a I+D+i</a:t>
              </a:r>
            </a:p>
            <a:p>
              <a:endParaRPr lang="es-PE" dirty="0"/>
            </a:p>
            <a:p>
              <a:endParaRPr lang="es-PE" dirty="0"/>
            </a:p>
          </p:txBody>
        </p:sp>
        <p:sp>
          <p:nvSpPr>
            <p:cNvPr id="60" name="TextBox 65">
              <a:extLst>
                <a:ext uri="{FF2B5EF4-FFF2-40B4-BE49-F238E27FC236}">
                  <a16:creationId xmlns:a16="http://schemas.microsoft.com/office/drawing/2014/main" id="{01CFD30D-DBB4-7506-4997-CD7DBECDEF69}"/>
                </a:ext>
              </a:extLst>
            </p:cNvPr>
            <p:cNvSpPr txBox="1"/>
            <p:nvPr/>
          </p:nvSpPr>
          <p:spPr>
            <a:xfrm>
              <a:off x="2031655" y="5036811"/>
              <a:ext cx="284987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Publicación en Revistas Indizadas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#Registro de PI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#Registros  de </a:t>
              </a:r>
              <a:r>
                <a:rPr lang="es-PE" sz="1050" dirty="0" err="1">
                  <a:solidFill>
                    <a:schemeClr val="bg1"/>
                  </a:solidFill>
                  <a:latin typeface="Nexa Light" panose="02000000000000000000" pitchFamily="50" charset="0"/>
                </a:rPr>
                <a:t>siu</a:t>
              </a: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 generis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#Registros de Derecho de Autor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#proyectos de I+D+i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#Tesis de pre y posgrado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#Tesis de Maestría aprobadas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#Tesis de Doctorado aprobadas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#Empprendimientos incubados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# de Spin </a:t>
              </a:r>
              <a:r>
                <a:rPr lang="es-PE" sz="1050" dirty="0" err="1">
                  <a:solidFill>
                    <a:schemeClr val="bg1"/>
                  </a:solidFill>
                  <a:latin typeface="Nexa Light" panose="02000000000000000000" pitchFamily="50" charset="0"/>
                </a:rPr>
                <a:t>offs</a:t>
              </a:r>
              <a:r>
                <a:rPr lang="es-PE" sz="1050" dirty="0">
                  <a:solidFill>
                    <a:schemeClr val="bg1"/>
                  </a:solidFill>
                  <a:latin typeface="Nexa Light" panose="02000000000000000000" pitchFamily="50" charset="0"/>
                </a:rPr>
                <a:t> generadas en la UNSM</a:t>
              </a:r>
            </a:p>
          </p:txBody>
        </p:sp>
        <p:sp>
          <p:nvSpPr>
            <p:cNvPr id="61" name="TextBox 66">
              <a:extLst>
                <a:ext uri="{FF2B5EF4-FFF2-40B4-BE49-F238E27FC236}">
                  <a16:creationId xmlns:a16="http://schemas.microsoft.com/office/drawing/2014/main" id="{1F70793A-A3FE-C022-4DBC-FFFE29660BF5}"/>
                </a:ext>
              </a:extLst>
            </p:cNvPr>
            <p:cNvSpPr txBox="1"/>
            <p:nvPr/>
          </p:nvSpPr>
          <p:spPr>
            <a:xfrm>
              <a:off x="1727475" y="998747"/>
              <a:ext cx="20852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es-es"/>
              </a:defPPr>
              <a:lvl1pPr marL="171450" indent="-171450" algn="just">
                <a:buFont typeface="Arial" panose="020B0604020202020204" pitchFamily="34" charset="0"/>
                <a:buChar char="•"/>
                <a:defRPr sz="1050">
                  <a:solidFill>
                    <a:schemeClr val="bg1"/>
                  </a:solidFill>
                  <a:latin typeface="Nexa Light" panose="02000000000000000000" pitchFamily="50" charset="0"/>
                </a:defRPr>
              </a:lvl1pPr>
            </a:lstStyle>
            <a:p>
              <a:r>
                <a:rPr lang="es-PE" dirty="0"/>
                <a:t>#Artículos publicados en revistas del primer cuartil</a:t>
              </a:r>
            </a:p>
            <a:p>
              <a:r>
                <a:rPr lang="en-IN" dirty="0"/>
                <a:t># de </a:t>
              </a:r>
              <a:r>
                <a:rPr lang="es-PE" dirty="0"/>
                <a:t>publicaciones con países en colaboración con la UNAP</a:t>
              </a:r>
            </a:p>
            <a:p>
              <a:r>
                <a:rPr lang="es-PE" dirty="0"/>
                <a:t>#publicaciones internacionales en colaboración con la UNAP</a:t>
              </a:r>
            </a:p>
            <a:p>
              <a:r>
                <a:rPr lang="es-PE" dirty="0"/>
                <a:t>#profesores con reconocimiento o premios</a:t>
              </a:r>
            </a:p>
          </p:txBody>
        </p:sp>
        <p:sp>
          <p:nvSpPr>
            <p:cNvPr id="62" name="TextBox 67">
              <a:extLst>
                <a:ext uri="{FF2B5EF4-FFF2-40B4-BE49-F238E27FC236}">
                  <a16:creationId xmlns:a16="http://schemas.microsoft.com/office/drawing/2014/main" id="{251F45D6-14F3-F3AB-B7F0-B099B6F50B46}"/>
                </a:ext>
              </a:extLst>
            </p:cNvPr>
            <p:cNvSpPr txBox="1"/>
            <p:nvPr/>
          </p:nvSpPr>
          <p:spPr>
            <a:xfrm>
              <a:off x="6513837" y="2120293"/>
              <a:ext cx="857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latin typeface="Eurostile BQ" pitchFamily="50" charset="0"/>
                </a:rPr>
                <a:t>01</a:t>
              </a:r>
            </a:p>
          </p:txBody>
        </p:sp>
        <p:sp>
          <p:nvSpPr>
            <p:cNvPr id="63" name="TextBox 68">
              <a:extLst>
                <a:ext uri="{FF2B5EF4-FFF2-40B4-BE49-F238E27FC236}">
                  <a16:creationId xmlns:a16="http://schemas.microsoft.com/office/drawing/2014/main" id="{0A828C79-8699-91F2-604E-D6188FCA7ED8}"/>
                </a:ext>
              </a:extLst>
            </p:cNvPr>
            <p:cNvSpPr txBox="1"/>
            <p:nvPr/>
          </p:nvSpPr>
          <p:spPr>
            <a:xfrm>
              <a:off x="6411850" y="4400622"/>
              <a:ext cx="857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  <a:latin typeface="Eurostile BQ" pitchFamily="50" charset="0"/>
                </a:rPr>
                <a:t>02</a:t>
              </a:r>
            </a:p>
          </p:txBody>
        </p:sp>
        <p:sp>
          <p:nvSpPr>
            <p:cNvPr id="64" name="TextBox 69">
              <a:extLst>
                <a:ext uri="{FF2B5EF4-FFF2-40B4-BE49-F238E27FC236}">
                  <a16:creationId xmlns:a16="http://schemas.microsoft.com/office/drawing/2014/main" id="{68DA55C6-78B0-B481-E307-DA1479184810}"/>
                </a:ext>
              </a:extLst>
            </p:cNvPr>
            <p:cNvSpPr txBox="1"/>
            <p:nvPr/>
          </p:nvSpPr>
          <p:spPr>
            <a:xfrm>
              <a:off x="4393684" y="3201423"/>
              <a:ext cx="857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  <a:latin typeface="Eurostile BQ" pitchFamily="50" charset="0"/>
                </a:rPr>
                <a:t>03</a:t>
              </a:r>
            </a:p>
          </p:txBody>
        </p:sp>
        <p:sp>
          <p:nvSpPr>
            <p:cNvPr id="65" name="TextBox 70">
              <a:extLst>
                <a:ext uri="{FF2B5EF4-FFF2-40B4-BE49-F238E27FC236}">
                  <a16:creationId xmlns:a16="http://schemas.microsoft.com/office/drawing/2014/main" id="{A8C5B326-E129-0A79-9263-B79B15D6A594}"/>
                </a:ext>
              </a:extLst>
            </p:cNvPr>
            <p:cNvSpPr txBox="1"/>
            <p:nvPr/>
          </p:nvSpPr>
          <p:spPr>
            <a:xfrm>
              <a:off x="7006035" y="2970590"/>
              <a:ext cx="1764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es-es"/>
              </a:defPPr>
              <a:lvl1pPr algn="r"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defRPr>
              </a:lvl1pPr>
            </a:lstStyle>
            <a:p>
              <a:pPr algn="ctr"/>
              <a:r>
                <a:rPr lang="en-IN" sz="2400" dirty="0">
                  <a:solidFill>
                    <a:schemeClr val="bg1">
                      <a:lumMod val="50000"/>
                    </a:schemeClr>
                  </a:solidFill>
                </a:rPr>
                <a:t>GESTIÓN</a:t>
              </a:r>
            </a:p>
          </p:txBody>
        </p:sp>
        <p:sp>
          <p:nvSpPr>
            <p:cNvPr id="66" name="TextBox 71">
              <a:extLst>
                <a:ext uri="{FF2B5EF4-FFF2-40B4-BE49-F238E27FC236}">
                  <a16:creationId xmlns:a16="http://schemas.microsoft.com/office/drawing/2014/main" id="{B4BB2356-B06C-4A8B-481F-9D350CEDCFD6}"/>
                </a:ext>
              </a:extLst>
            </p:cNvPr>
            <p:cNvSpPr txBox="1"/>
            <p:nvPr/>
          </p:nvSpPr>
          <p:spPr>
            <a:xfrm>
              <a:off x="4140150" y="4634645"/>
              <a:ext cx="19503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es-es"/>
              </a:defPPr>
              <a:lvl1pPr algn="r">
                <a:defRPr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defRPr>
              </a:lvl1pPr>
            </a:lstStyle>
            <a:p>
              <a:r>
                <a:rPr lang="en-IN" dirty="0"/>
                <a:t>PRODUCTO</a:t>
              </a:r>
            </a:p>
          </p:txBody>
        </p:sp>
        <p:sp>
          <p:nvSpPr>
            <p:cNvPr id="67" name="TextBox 72">
              <a:extLst>
                <a:ext uri="{FF2B5EF4-FFF2-40B4-BE49-F238E27FC236}">
                  <a16:creationId xmlns:a16="http://schemas.microsoft.com/office/drawing/2014/main" id="{92627113-61DA-A5D9-94B8-3B2C61B4CEE4}"/>
                </a:ext>
              </a:extLst>
            </p:cNvPr>
            <p:cNvSpPr txBox="1"/>
            <p:nvPr/>
          </p:nvSpPr>
          <p:spPr>
            <a:xfrm>
              <a:off x="4534536" y="1329961"/>
              <a:ext cx="2036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xa Bold" panose="02000000000000000000" pitchFamily="50" charset="0"/>
                </a:rPr>
                <a:t>RESULTADO</a:t>
              </a:r>
            </a:p>
          </p:txBody>
        </p:sp>
      </p:grpSp>
      <p:sp>
        <p:nvSpPr>
          <p:cNvPr id="68" name="Marcador de contenido 3">
            <a:extLst>
              <a:ext uri="{FF2B5EF4-FFF2-40B4-BE49-F238E27FC236}">
                <a16:creationId xmlns:a16="http://schemas.microsoft.com/office/drawing/2014/main" id="{5AEA1AA3-EF5C-1036-C36F-5D2256059BD0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4056026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INDICADORES DE I+D+i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61F1844E-5C99-A254-9273-C965EA987AF9}"/>
              </a:ext>
            </a:extLst>
          </p:cNvPr>
          <p:cNvSpPr txBox="1"/>
          <p:nvPr/>
        </p:nvSpPr>
        <p:spPr>
          <a:xfrm>
            <a:off x="36704" y="5385836"/>
            <a:ext cx="33434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Los indicadores son parámetros que nos ayudan a evaluar el desempeño de una universidad, unidad o proyecto; el cumplimiento de los objetivos estratégicos y el impacto de los resultados. Las organizaciones utilizan indicadores en múltiples niveles a fin de evaluar su éxito para alcanzar lo definido en su planeación estratégica.</a:t>
            </a:r>
          </a:p>
          <a:p>
            <a:r>
              <a:rPr lang="es-PE" dirty="0"/>
              <a:t>.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32964319-EDA1-4BB3-89A2-55D3F53CCFDB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1" name="Picture 2" descr="Logos">
              <a:extLst>
                <a:ext uri="{FF2B5EF4-FFF2-40B4-BE49-F238E27FC236}">
                  <a16:creationId xmlns:a16="http://schemas.microsoft.com/office/drawing/2014/main" id="{3298C917-F277-453A-A836-EFD3497D1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755CE4F-F007-4BCF-83CB-CFE0459D378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2A548BEC-D6D7-4BFF-BED1-A7C3488CCE2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237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39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54" name="Marcador de contenido 3">
            <a:extLst>
              <a:ext uri="{FF2B5EF4-FFF2-40B4-BE49-F238E27FC236}">
                <a16:creationId xmlns:a16="http://schemas.microsoft.com/office/drawing/2014/main" id="{69CDBFA7-DC6A-6351-05C0-995D963E7F9D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2313330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INDICADORES DE I+D+i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E6111C4-8E7F-633A-DFC0-123297B8A5C4}"/>
              </a:ext>
            </a:extLst>
          </p:cNvPr>
          <p:cNvSpPr txBox="1"/>
          <p:nvPr/>
        </p:nvSpPr>
        <p:spPr>
          <a:xfrm>
            <a:off x="36704" y="5385836"/>
            <a:ext cx="33434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Los indicadores son parámetros que nos ayudan a evaluar el desempeño de una universidad, unidad o proyecto; el cumplimiento de los objetivos estratégicos y el impacto de los resultados. Las organizaciones utilizan indicadores en múltiples niveles a fin de evaluar su éxito para alcanzar lo definido en su planeación estratégica.</a:t>
            </a:r>
          </a:p>
          <a:p>
            <a:r>
              <a:rPr lang="es-PE" dirty="0"/>
              <a:t>.</a:t>
            </a:r>
          </a:p>
        </p:txBody>
      </p:sp>
      <p:sp>
        <p:nvSpPr>
          <p:cNvPr id="56" name="Marcador de contenido 3">
            <a:extLst>
              <a:ext uri="{FF2B5EF4-FFF2-40B4-BE49-F238E27FC236}">
                <a16:creationId xmlns:a16="http://schemas.microsoft.com/office/drawing/2014/main" id="{5A670100-0F65-730D-5AC7-03C39D144665}"/>
              </a:ext>
            </a:extLst>
          </p:cNvPr>
          <p:cNvSpPr txBox="1">
            <a:spLocks/>
          </p:cNvSpPr>
          <p:nvPr/>
        </p:nvSpPr>
        <p:spPr bwMode="white">
          <a:xfrm>
            <a:off x="3500493" y="814462"/>
            <a:ext cx="3125339" cy="64664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3200" b="1" u="sng" dirty="0">
                <a:solidFill>
                  <a:srgbClr val="FFC000"/>
                </a:solidFill>
                <a:effectLst/>
              </a:rPr>
              <a:t>GESTIÓN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6723AC7-03D6-00E4-D6F5-474761B31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27575"/>
              </p:ext>
            </p:extLst>
          </p:nvPr>
        </p:nvGraphicFramePr>
        <p:xfrm>
          <a:off x="3570477" y="1460211"/>
          <a:ext cx="8023480" cy="5339813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1885308">
                  <a:extLst>
                    <a:ext uri="{9D8B030D-6E8A-4147-A177-3AD203B41FA5}">
                      <a16:colId xmlns:a16="http://schemas.microsoft.com/office/drawing/2014/main" val="46533822"/>
                    </a:ext>
                  </a:extLst>
                </a:gridCol>
                <a:gridCol w="2901820">
                  <a:extLst>
                    <a:ext uri="{9D8B030D-6E8A-4147-A177-3AD203B41FA5}">
                      <a16:colId xmlns:a16="http://schemas.microsoft.com/office/drawing/2014/main" val="1136962217"/>
                    </a:ext>
                  </a:extLst>
                </a:gridCol>
                <a:gridCol w="3236352">
                  <a:extLst>
                    <a:ext uri="{9D8B030D-6E8A-4147-A177-3AD203B41FA5}">
                      <a16:colId xmlns:a16="http://schemas.microsoft.com/office/drawing/2014/main" val="4129046405"/>
                    </a:ext>
                  </a:extLst>
                </a:gridCol>
              </a:tblGrid>
              <a:tr h="141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Resultados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51462"/>
                  </a:ext>
                </a:extLst>
              </a:tr>
              <a:tr h="872147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GESTIÓN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Ratio alumnos-docentes (AD)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2019 - 22.28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2020 - 21.36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2021 - 25.06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547468"/>
                  </a:ext>
                </a:extLst>
              </a:tr>
              <a:tr h="43372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Porcentaje de docentes Renacyt (PDR)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2019 - 1.81%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2020 - 3.50%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2021 - 6.04%</a:t>
                      </a:r>
                      <a:endParaRPr lang="es-PE" sz="180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642094"/>
                  </a:ext>
                </a:extLst>
              </a:tr>
              <a:tr h="79907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Porcentaje de docentes totales con grado de doctor (PDDT)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2019 - 26.65%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2020 - 26.04%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2021 - 25.81%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541039"/>
                  </a:ext>
                </a:extLst>
              </a:tr>
              <a:tr h="72600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>
                          <a:effectLst/>
                        </a:rPr>
                        <a:t>Presupuesto asignado a la I+D+i (PDI)</a:t>
                      </a:r>
                      <a:endParaRPr lang="es-PE" sz="180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2017- S/ 678,263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2018- S/ 800,361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2019- S/ 761,432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2020- S/ 2,052,699</a:t>
                      </a:r>
                      <a:endParaRPr lang="es-PE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2021- S/ 567,638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2022- S/ 1,250,000</a:t>
                      </a: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761936"/>
                  </a:ext>
                </a:extLst>
              </a:tr>
              <a:tr h="87214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>
                          <a:effectLst/>
                        </a:rPr>
                        <a:t>Porcentaje del presupuesto ejecutado en I+D+i (PrD)</a:t>
                      </a:r>
                      <a:endParaRPr lang="es-PE" sz="180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2017 - 0.43%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2018 - 0.92%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2019 - 0.58%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2020 - 2.01 %</a:t>
                      </a:r>
                      <a:endParaRPr lang="es-PE" sz="1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>
                          <a:effectLst/>
                        </a:rPr>
                        <a:t>2021 - 0.50%</a:t>
                      </a:r>
                      <a:endParaRPr lang="es-PE" sz="180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771626"/>
                  </a:ext>
                </a:extLst>
              </a:tr>
              <a:tr h="50679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pt-BR" sz="1200">
                          <a:effectLst/>
                        </a:rPr>
                        <a:t>Número total de laboratórios dedicados a I+D+i (NL)</a:t>
                      </a:r>
                      <a:endParaRPr lang="es-PE" sz="180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6475" marR="0" marT="0" marB="33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dirty="0">
                          <a:effectLst/>
                        </a:rPr>
                        <a:t>13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702413"/>
                  </a:ext>
                </a:extLst>
              </a:tr>
            </a:tbl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FBC73054-2B45-4BB5-AE97-A09B67459CE7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EDEB887A-7D65-478A-9C35-4D2BC950A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E7EE7C9-25FE-4C05-9E93-9752B63BA1D1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37C06F7B-7C79-4FB3-A7E6-BC2EA9791D79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006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La UNAP recibió su licencia institucional en solemne ceremonia">
            <a:extLst>
              <a:ext uri="{FF2B5EF4-FFF2-40B4-BE49-F238E27FC236}">
                <a16:creationId xmlns:a16="http://schemas.microsoft.com/office/drawing/2014/main" id="{CCE48AD6-8CAC-4203-A8DB-4BB5F9455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1140" y="994045"/>
            <a:ext cx="9092248" cy="55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D701DAA-2336-4822-8F53-84310B3793F2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14" name="objeto 5" descr="Rectángulo beige">
            <a:extLst>
              <a:ext uri="{FF2B5EF4-FFF2-40B4-BE49-F238E27FC236}">
                <a16:creationId xmlns:a16="http://schemas.microsoft.com/office/drawing/2014/main" id="{B466B700-D62A-4B27-9A59-B949C0616EDD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70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40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54" name="Marcador de contenido 3">
            <a:extLst>
              <a:ext uri="{FF2B5EF4-FFF2-40B4-BE49-F238E27FC236}">
                <a16:creationId xmlns:a16="http://schemas.microsoft.com/office/drawing/2014/main" id="{69CDBFA7-DC6A-6351-05C0-995D963E7F9D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2313330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INDICADORES DE I+D+i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FA7AF15-D315-B18D-09A0-8E089201A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5386"/>
              </p:ext>
            </p:extLst>
          </p:nvPr>
        </p:nvGraphicFramePr>
        <p:xfrm>
          <a:off x="3290066" y="857596"/>
          <a:ext cx="8867071" cy="5954921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3172354">
                  <a:extLst>
                    <a:ext uri="{9D8B030D-6E8A-4147-A177-3AD203B41FA5}">
                      <a16:colId xmlns:a16="http://schemas.microsoft.com/office/drawing/2014/main" val="3512060647"/>
                    </a:ext>
                  </a:extLst>
                </a:gridCol>
                <a:gridCol w="3172354">
                  <a:extLst>
                    <a:ext uri="{9D8B030D-6E8A-4147-A177-3AD203B41FA5}">
                      <a16:colId xmlns:a16="http://schemas.microsoft.com/office/drawing/2014/main" val="3480282587"/>
                    </a:ext>
                  </a:extLst>
                </a:gridCol>
                <a:gridCol w="2522363">
                  <a:extLst>
                    <a:ext uri="{9D8B030D-6E8A-4147-A177-3AD203B41FA5}">
                      <a16:colId xmlns:a16="http://schemas.microsoft.com/office/drawing/2014/main" val="2356232265"/>
                    </a:ext>
                  </a:extLst>
                </a:gridCol>
              </a:tblGrid>
              <a:tr h="247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</a:t>
                      </a: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Resultados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16672"/>
                  </a:ext>
                </a:extLst>
              </a:tr>
              <a:tr h="486411">
                <a:tc rowSpan="10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Publicaciones en revistas indizadas (PRI)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2019 -37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2020 -44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2021 -57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738776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Número de Registros de Propiedad Industrial (NPI)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2021 - 0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67084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pt-BR" sz="1200" dirty="0">
                          <a:effectLst/>
                        </a:rPr>
                        <a:t>Número de Registros Sui Generis (NSG)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2021 - 0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746797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Número de Registros de derechos de autor por software (NRSW)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2021 - 0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287417"/>
                  </a:ext>
                </a:extLst>
              </a:tr>
              <a:tr h="98350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pt-BR" sz="1200" dirty="0">
                          <a:effectLst/>
                        </a:rPr>
                        <a:t>Número de </a:t>
                      </a:r>
                      <a:r>
                        <a:rPr lang="pt-BR" sz="1200" dirty="0" err="1">
                          <a:effectLst/>
                        </a:rPr>
                        <a:t>proyectos</a:t>
                      </a:r>
                      <a:r>
                        <a:rPr lang="pt-BR" sz="1200" dirty="0">
                          <a:effectLst/>
                        </a:rPr>
                        <a:t> de </a:t>
                      </a:r>
                      <a:r>
                        <a:rPr lang="pt-BR" sz="1200" dirty="0" err="1">
                          <a:effectLst/>
                        </a:rPr>
                        <a:t>I+D+i</a:t>
                      </a:r>
                      <a:r>
                        <a:rPr lang="pt-BR" sz="1200" dirty="0">
                          <a:effectLst/>
                        </a:rPr>
                        <a:t> (NP)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solidFill>
                            <a:srgbClr val="FFC000"/>
                          </a:solidFill>
                          <a:effectLst/>
                        </a:rPr>
                        <a:t>Financiamiento UNAP</a:t>
                      </a:r>
                      <a:endParaRPr lang="es-PE" sz="16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2019 - 12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2020 - 25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2021 - 25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 err="1">
                          <a:solidFill>
                            <a:srgbClr val="FFC000"/>
                          </a:solidFill>
                          <a:effectLst/>
                        </a:rPr>
                        <a:t>Fondecyt</a:t>
                      </a:r>
                      <a:endParaRPr lang="es-PE" sz="1600" dirty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2019 - 2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50420"/>
                  </a:ext>
                </a:extLst>
              </a:tr>
              <a:tr h="65210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Tesis de pregrado aprobadas (NTP)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2019 - 702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2020 - 387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2021 - 357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2022 -   22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037719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Tesis de maestría aprobada (NTM)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2019 - 58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2020 - 36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2021 - 42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746732"/>
                  </a:ext>
                </a:extLst>
              </a:tr>
              <a:tr h="65210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Tesis de doctorado aprobadas (NTD)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2019 - 7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2020 - 8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2021 - 15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2022 - 1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84268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Número de emprendimientos incubados (NEI)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2021 - 0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962811"/>
                  </a:ext>
                </a:extLst>
              </a:tr>
              <a:tr h="48641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s-PE" sz="1200" dirty="0">
                          <a:effectLst/>
                        </a:rPr>
                        <a:t>Número de spin </a:t>
                      </a:r>
                      <a:r>
                        <a:rPr lang="es-PE" sz="1200" dirty="0" err="1">
                          <a:effectLst/>
                        </a:rPr>
                        <a:t>offs</a:t>
                      </a:r>
                      <a:r>
                        <a:rPr lang="es-PE" sz="1200" dirty="0">
                          <a:effectLst/>
                        </a:rPr>
                        <a:t> generadas en la universidad (NSS)</a:t>
                      </a:r>
                      <a:endParaRPr lang="es-PE" sz="2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5573" marR="0" marT="0" marB="569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2019 - 0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2020 - 0</a:t>
                      </a:r>
                      <a:endParaRPr lang="es-P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900" dirty="0">
                          <a:effectLst/>
                        </a:rPr>
                        <a:t>2021 - 0</a:t>
                      </a:r>
                      <a:endParaRPr lang="es-PE" sz="16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1523" marR="6152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599242"/>
                  </a:ext>
                </a:extLst>
              </a:tr>
            </a:tbl>
          </a:graphicData>
        </a:graphic>
      </p:graphicFrame>
      <p:sp>
        <p:nvSpPr>
          <p:cNvPr id="55" name="CuadroTexto 54">
            <a:extLst>
              <a:ext uri="{FF2B5EF4-FFF2-40B4-BE49-F238E27FC236}">
                <a16:creationId xmlns:a16="http://schemas.microsoft.com/office/drawing/2014/main" id="{7E6111C4-8E7F-633A-DFC0-123297B8A5C4}"/>
              </a:ext>
            </a:extLst>
          </p:cNvPr>
          <p:cNvSpPr txBox="1"/>
          <p:nvPr/>
        </p:nvSpPr>
        <p:spPr>
          <a:xfrm>
            <a:off x="36704" y="5385836"/>
            <a:ext cx="293625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Los indicadores son parámetros que nos ayudan a evaluar el desempeño de una universidad, unidad o proyecto; el cumplimiento de los objetivos estratégicos y el impacto de los resultados. Las organizaciones utilizan indicadores en múltiples niveles a fin de evaluar su éxito para alcanzar lo definido en su planeación estratégica.</a:t>
            </a:r>
          </a:p>
          <a:p>
            <a:r>
              <a:rPr lang="es-PE" dirty="0"/>
              <a:t>.</a:t>
            </a:r>
          </a:p>
        </p:txBody>
      </p:sp>
      <p:sp>
        <p:nvSpPr>
          <p:cNvPr id="56" name="Marcador de contenido 3">
            <a:extLst>
              <a:ext uri="{FF2B5EF4-FFF2-40B4-BE49-F238E27FC236}">
                <a16:creationId xmlns:a16="http://schemas.microsoft.com/office/drawing/2014/main" id="{5A670100-0F65-730D-5AC7-03C39D144665}"/>
              </a:ext>
            </a:extLst>
          </p:cNvPr>
          <p:cNvSpPr txBox="1">
            <a:spLocks/>
          </p:cNvSpPr>
          <p:nvPr/>
        </p:nvSpPr>
        <p:spPr bwMode="white">
          <a:xfrm>
            <a:off x="3598872" y="3322976"/>
            <a:ext cx="3125339" cy="64664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3200" b="1" u="sng" dirty="0">
                <a:solidFill>
                  <a:srgbClr val="FFC000"/>
                </a:solidFill>
                <a:effectLst/>
              </a:rPr>
              <a:t>PRODUCTO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D441B45-9236-4B3A-9320-AEF028573A89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EFEF5A12-9EF3-4F71-A291-0F8349E38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645D43-D5C0-4AC8-97E8-59FFD1F356AE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C6B2F9D6-C057-4416-B77D-B66CA15FAB9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66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41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54" name="Marcador de contenido 3">
            <a:extLst>
              <a:ext uri="{FF2B5EF4-FFF2-40B4-BE49-F238E27FC236}">
                <a16:creationId xmlns:a16="http://schemas.microsoft.com/office/drawing/2014/main" id="{69CDBFA7-DC6A-6351-05C0-995D963E7F9D}"/>
              </a:ext>
            </a:extLst>
          </p:cNvPr>
          <p:cNvSpPr txBox="1">
            <a:spLocks/>
          </p:cNvSpPr>
          <p:nvPr/>
        </p:nvSpPr>
        <p:spPr bwMode="white">
          <a:xfrm>
            <a:off x="65976" y="5068593"/>
            <a:ext cx="2313330" cy="48135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1400" b="1" u="sng" dirty="0">
                <a:solidFill>
                  <a:srgbClr val="FFC000"/>
                </a:solidFill>
                <a:effectLst/>
              </a:rPr>
              <a:t>INDICADORES DE I+D+i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E6111C4-8E7F-633A-DFC0-123297B8A5C4}"/>
              </a:ext>
            </a:extLst>
          </p:cNvPr>
          <p:cNvSpPr txBox="1"/>
          <p:nvPr/>
        </p:nvSpPr>
        <p:spPr>
          <a:xfrm>
            <a:off x="36704" y="5385836"/>
            <a:ext cx="33434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 algn="just">
              <a:defRPr sz="110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defRPr>
            </a:lvl1pPr>
          </a:lstStyle>
          <a:p>
            <a:r>
              <a:rPr lang="es-PE" dirty="0"/>
              <a:t>Los indicadores son parámetros que nos ayudan a evaluar el desempeño de una universidad, unidad o proyecto; el cumplimiento de los objetivos estratégicos y el impacto de los resultados. Las organizaciones utilizan indicadores en múltiples niveles a fin de evaluar su éxito para alcanzar lo definido en su planeación estratégica.</a:t>
            </a:r>
          </a:p>
          <a:p>
            <a:r>
              <a:rPr lang="es-PE" dirty="0"/>
              <a:t>.</a:t>
            </a:r>
          </a:p>
        </p:txBody>
      </p:sp>
      <p:sp>
        <p:nvSpPr>
          <p:cNvPr id="56" name="Marcador de contenido 3">
            <a:extLst>
              <a:ext uri="{FF2B5EF4-FFF2-40B4-BE49-F238E27FC236}">
                <a16:creationId xmlns:a16="http://schemas.microsoft.com/office/drawing/2014/main" id="{5A670100-0F65-730D-5AC7-03C39D144665}"/>
              </a:ext>
            </a:extLst>
          </p:cNvPr>
          <p:cNvSpPr txBox="1">
            <a:spLocks/>
          </p:cNvSpPr>
          <p:nvPr/>
        </p:nvSpPr>
        <p:spPr bwMode="white">
          <a:xfrm>
            <a:off x="3500493" y="814462"/>
            <a:ext cx="3125339" cy="646645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s-PE" sz="3200" b="1" u="sng" dirty="0">
                <a:solidFill>
                  <a:srgbClr val="FFC000"/>
                </a:solidFill>
                <a:effectLst/>
              </a:rPr>
              <a:t>RESULTADO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6723AC7-03D6-00E4-D6F5-474761B31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14078"/>
              </p:ext>
            </p:extLst>
          </p:nvPr>
        </p:nvGraphicFramePr>
        <p:xfrm>
          <a:off x="3556671" y="1398701"/>
          <a:ext cx="8366990" cy="5405943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1966024">
                  <a:extLst>
                    <a:ext uri="{9D8B030D-6E8A-4147-A177-3AD203B41FA5}">
                      <a16:colId xmlns:a16="http://schemas.microsoft.com/office/drawing/2014/main" val="46533822"/>
                    </a:ext>
                  </a:extLst>
                </a:gridCol>
                <a:gridCol w="3026056">
                  <a:extLst>
                    <a:ext uri="{9D8B030D-6E8A-4147-A177-3AD203B41FA5}">
                      <a16:colId xmlns:a16="http://schemas.microsoft.com/office/drawing/2014/main" val="1136962217"/>
                    </a:ext>
                  </a:extLst>
                </a:gridCol>
                <a:gridCol w="3374910">
                  <a:extLst>
                    <a:ext uri="{9D8B030D-6E8A-4147-A177-3AD203B41FA5}">
                      <a16:colId xmlns:a16="http://schemas.microsoft.com/office/drawing/2014/main" val="4129046405"/>
                    </a:ext>
                  </a:extLst>
                </a:gridCol>
              </a:tblGrid>
              <a:tr h="367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Resultados</a:t>
                      </a:r>
                      <a:endParaRPr lang="es-PE" sz="2400" b="1" dirty="0">
                        <a:solidFill>
                          <a:srgbClr val="082A7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/>
                </a:tc>
                <a:extLst>
                  <a:ext uri="{0D108BD9-81ED-4DB2-BD59-A6C34878D82A}">
                    <a16:rowId xmlns:a16="http://schemas.microsoft.com/office/drawing/2014/main" val="163851462"/>
                  </a:ext>
                </a:extLst>
              </a:tr>
              <a:tr h="802972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effectLst/>
                        </a:rPr>
                        <a:t>GESTIÓN</a:t>
                      </a:r>
                      <a:endParaRPr lang="es-PE" sz="1800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5741" marR="3574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</a:pPr>
                      <a:r>
                        <a:rPr lang="es-PE" sz="12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artículos publicados en revistas del primer cuartil (NAPC)</a:t>
                      </a:r>
                    </a:p>
                  </a:txBody>
                  <a:tcPr marL="50800" marR="0" marT="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2019 - 21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2020 - 15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2021 - 27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5547468"/>
                  </a:ext>
                </a:extLst>
              </a:tr>
              <a:tr h="86541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</a:pPr>
                      <a:r>
                        <a:rPr lang="es-PE" sz="12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publicaciones con país en colaboración con la UNAP (NPCC)</a:t>
                      </a:r>
                    </a:p>
                  </a:txBody>
                  <a:tcPr marL="50800" marR="0" marT="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EEUU - 142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Brasil - 69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Reino Unido - 66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Alemania - 54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España - 45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Colombia - 36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Francia - 33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Bolivia - 29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Ecuador - 29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Países Bajos - 28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9642094"/>
                  </a:ext>
                </a:extLst>
              </a:tr>
              <a:tr h="112005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</a:pPr>
                      <a:r>
                        <a:rPr lang="es-PE" sz="12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publicaciones por instituciones internacionales en colaboración con la UNAP (NPII)</a:t>
                      </a:r>
                    </a:p>
                  </a:txBody>
                  <a:tcPr marL="50800" marR="0" marT="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INPA - 35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 Museum Of Natural History - 33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Of Leeds - 31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Duke University - 27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Jardín</a:t>
                      </a: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Botánico</a:t>
                      </a: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Missouri - 23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Aarhus </a:t>
                      </a:r>
                      <a:r>
                        <a:rPr lang="en-US" sz="80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Universitet</a:t>
                      </a: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- 23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Museo de </a:t>
                      </a:r>
                      <a:r>
                        <a:rPr lang="en-US" sz="80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</a:t>
                      </a: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Natural Noel K. - 22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University of Oxford - 22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Universidade</a:t>
                      </a: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Federal  do Acre - 22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8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Naturalis Biodiversity Center - 21</a:t>
                      </a:r>
                      <a:endParaRPr lang="es-PE" sz="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9541039"/>
                  </a:ext>
                </a:extLst>
              </a:tr>
              <a:tr h="145499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</a:pPr>
                      <a:r>
                        <a:rPr lang="es-PE" sz="12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profesores con reconocimientos o premios relacionados a su actividad de I+D+i (NDRP)</a:t>
                      </a:r>
                    </a:p>
                  </a:txBody>
                  <a:tcPr marL="50800" marR="0" marT="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PE" sz="120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6761936"/>
                  </a:ext>
                </a:extLst>
              </a:tr>
            </a:tbl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67C4AF87-02F7-4EAF-AD2D-75DF725722D0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E69B4C86-19AA-4A21-A17C-A928DBCC9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172F124E-B8A3-48A1-B9EB-BA74140FA06A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5BB875B5-A51E-4E1F-BE2C-3E4B2741320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35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7168ECBE-3B2B-4625-A7DD-C873511EC924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rtlCol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17" name="objeto 5" descr="Rectángulo beige">
            <a:extLst>
              <a:ext uri="{FF2B5EF4-FFF2-40B4-BE49-F238E27FC236}">
                <a16:creationId xmlns:a16="http://schemas.microsoft.com/office/drawing/2014/main" id="{ED83C051-C1F3-4392-8F31-79BCC6B64C9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2050" name="Picture 2" descr="Puede ser una imagen de al aire libre">
            <a:extLst>
              <a:ext uri="{FF2B5EF4-FFF2-40B4-BE49-F238E27FC236}">
                <a16:creationId xmlns:a16="http://schemas.microsoft.com/office/drawing/2014/main" id="{533C314A-15C8-4572-8938-BDE0932F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12" y="96167"/>
            <a:ext cx="5256393" cy="65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CDF3605-5AA6-4128-89DD-E1C26C0AE704}"/>
              </a:ext>
            </a:extLst>
          </p:cNvPr>
          <p:cNvSpPr/>
          <p:nvPr/>
        </p:nvSpPr>
        <p:spPr>
          <a:xfrm>
            <a:off x="6094799" y="4652682"/>
            <a:ext cx="1336942" cy="134470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911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43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5" name="Gráfico 14" descr="Bombilla y engranaje">
            <a:extLst>
              <a:ext uri="{FF2B5EF4-FFF2-40B4-BE49-F238E27FC236}">
                <a16:creationId xmlns:a16="http://schemas.microsoft.com/office/drawing/2014/main" id="{1190151A-2EBD-6450-9B9B-98F80857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0558"/>
            <a:ext cx="1483279" cy="180956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Análisis Inicial y Recopilación de Información Complementaria</a:t>
            </a:r>
            <a:endParaRPr lang="es-PE" sz="800" dirty="0"/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2. Aplicación de Cuestionario Diagnóstico </a:t>
            </a:r>
            <a:endParaRPr lang="es-PE" sz="8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3. Análisis de información e identificación de Fortalezas y Debilidades</a:t>
            </a:r>
            <a:endParaRPr lang="es-PE" sz="800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4. Elaboración de Documento Diagnóstico</a:t>
            </a:r>
            <a:endParaRPr lang="es-PE" sz="800" dirty="0"/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65976" y="4165390"/>
            <a:ext cx="3107758" cy="832411"/>
          </a:xfrm>
          <a:prstGeom prst="rect">
            <a:avLst/>
          </a:prstGeom>
        </p:spPr>
        <p:txBody>
          <a:bodyPr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Diagnostico del sistema de Gestión de I+D+i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56CCE5-64BF-311B-BA57-743CF3886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961" y="994044"/>
            <a:ext cx="4052161" cy="57472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8FB04D-BA67-D8A4-EE69-E39CBA4F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942" y="1009678"/>
            <a:ext cx="4280719" cy="5747286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C95BD465-AF7C-41B7-9A08-A2735B2A3136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8" name="Picture 2" descr="Logos">
              <a:extLst>
                <a:ext uri="{FF2B5EF4-FFF2-40B4-BE49-F238E27FC236}">
                  <a16:creationId xmlns:a16="http://schemas.microsoft.com/office/drawing/2014/main" id="{E51EC840-C545-4A7A-BCE9-39C313D79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45077CF7-0BF4-49F4-9547-73DB1D8EF40B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AE04CF9C-F3A2-49AC-AF85-8B046308F9D0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0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44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A565E36A-2EB5-6A16-8EBB-B5263B11573F}"/>
              </a:ext>
            </a:extLst>
          </p:cNvPr>
          <p:cNvSpPr txBox="1"/>
          <p:nvPr/>
        </p:nvSpPr>
        <p:spPr>
          <a:xfrm>
            <a:off x="3385358" y="1479077"/>
            <a:ext cx="611155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Propuesta de Visión y Valores del sistema de I+D+i </a:t>
            </a:r>
            <a:endParaRPr lang="es-PE" sz="2400" dirty="0">
              <a:solidFill>
                <a:srgbClr val="F4A5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4D84E50-40FB-E38E-9020-78EE15F59831}"/>
              </a:ext>
            </a:extLst>
          </p:cNvPr>
          <p:cNvSpPr txBox="1"/>
          <p:nvPr/>
        </p:nvSpPr>
        <p:spPr>
          <a:xfrm>
            <a:off x="4483451" y="2760160"/>
            <a:ext cx="6801494" cy="212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E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“Ser líderes en Investigación, Desarrollo e Innovación con enfoque intercultural en la Amazonía para la aplicación de soluciones prácticas, sostenibles, escalables y accesibles en el marco del desarrollo sostenible”</a:t>
            </a:r>
            <a:endParaRPr lang="es-PE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F049EE-2EF5-7110-2340-E68737C60A2C}"/>
              </a:ext>
            </a:extLst>
          </p:cNvPr>
          <p:cNvSpPr txBox="1"/>
          <p:nvPr/>
        </p:nvSpPr>
        <p:spPr>
          <a:xfrm>
            <a:off x="3723064" y="3289070"/>
            <a:ext cx="21320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Visión </a:t>
            </a:r>
            <a:endParaRPr lang="es-PE" sz="44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E28336B-A9FF-A219-FFAA-46B15B73223F}"/>
              </a:ext>
            </a:extLst>
          </p:cNvPr>
          <p:cNvCxnSpPr/>
          <p:nvPr/>
        </p:nvCxnSpPr>
        <p:spPr>
          <a:xfrm>
            <a:off x="5648031" y="2546152"/>
            <a:ext cx="0" cy="2551176"/>
          </a:xfrm>
          <a:prstGeom prst="line">
            <a:avLst/>
          </a:prstGeom>
          <a:ln w="54864">
            <a:solidFill>
              <a:srgbClr val="F4A508"/>
            </a:solidFill>
          </a:ln>
        </p:spPr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id="{FE4A8351-F964-474D-8362-CC589945245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5" name="Picture 2" descr="Logos">
              <a:extLst>
                <a:ext uri="{FF2B5EF4-FFF2-40B4-BE49-F238E27FC236}">
                  <a16:creationId xmlns:a16="http://schemas.microsoft.com/office/drawing/2014/main" id="{AF3A7733-C3F6-49A1-9549-457D56680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79B15D92-144E-4D6C-907A-9BC34FF255A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70F44DA1-C94D-4009-A529-69BDF90F389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7135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45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A565E36A-2EB5-6A16-8EBB-B5263B11573F}"/>
              </a:ext>
            </a:extLst>
          </p:cNvPr>
          <p:cNvSpPr txBox="1"/>
          <p:nvPr/>
        </p:nvSpPr>
        <p:spPr>
          <a:xfrm>
            <a:off x="3385358" y="1479077"/>
            <a:ext cx="611155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Propuesta de Visión y Valores del sistema de I+D+i </a:t>
            </a:r>
            <a:endParaRPr lang="es-PE" sz="2400" dirty="0">
              <a:solidFill>
                <a:srgbClr val="F4A5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4D84E50-40FB-E38E-9020-78EE15F59831}"/>
              </a:ext>
            </a:extLst>
          </p:cNvPr>
          <p:cNvSpPr txBox="1"/>
          <p:nvPr/>
        </p:nvSpPr>
        <p:spPr>
          <a:xfrm>
            <a:off x="4483451" y="2760160"/>
            <a:ext cx="6801494" cy="212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PE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1.	Excelencia</a:t>
            </a:r>
          </a:p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PE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2.	Innovación</a:t>
            </a:r>
          </a:p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PE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3.	Liderazgo</a:t>
            </a:r>
          </a:p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PE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4.	Competitividad</a:t>
            </a:r>
          </a:p>
          <a:p>
            <a:pPr marL="1360805" indent="10160" algn="just">
              <a:lnSpc>
                <a:spcPct val="150000"/>
              </a:lnSpc>
              <a:spcAft>
                <a:spcPts val="0"/>
              </a:spcAft>
            </a:pPr>
            <a:r>
              <a:rPr lang="es-PE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5.	Versatilidad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F049EE-2EF5-7110-2340-E68737C60A2C}"/>
              </a:ext>
            </a:extLst>
          </p:cNvPr>
          <p:cNvSpPr txBox="1"/>
          <p:nvPr/>
        </p:nvSpPr>
        <p:spPr>
          <a:xfrm>
            <a:off x="3456298" y="3317713"/>
            <a:ext cx="22775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Valores </a:t>
            </a:r>
            <a:endParaRPr lang="es-PE" sz="44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E28336B-A9FF-A219-FFAA-46B15B73223F}"/>
              </a:ext>
            </a:extLst>
          </p:cNvPr>
          <p:cNvCxnSpPr/>
          <p:nvPr/>
        </p:nvCxnSpPr>
        <p:spPr>
          <a:xfrm>
            <a:off x="5648031" y="2546152"/>
            <a:ext cx="0" cy="2551176"/>
          </a:xfrm>
          <a:prstGeom prst="line">
            <a:avLst/>
          </a:prstGeom>
          <a:ln w="54864">
            <a:solidFill>
              <a:srgbClr val="F4A508"/>
            </a:solidFill>
          </a:ln>
        </p:spPr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FB5E599-9437-4DE3-92A2-B39845F0EE1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5" name="Picture 2" descr="Logos">
              <a:extLst>
                <a:ext uri="{FF2B5EF4-FFF2-40B4-BE49-F238E27FC236}">
                  <a16:creationId xmlns:a16="http://schemas.microsoft.com/office/drawing/2014/main" id="{F1A112EE-072D-459F-94CE-C2252919E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388AC6C2-6357-4A1E-AD9E-E69AF587CEC0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4B0166C2-7845-42A1-AB5E-F4EC99B79DC1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91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46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A565E36A-2EB5-6A16-8EBB-B5263B11573F}"/>
              </a:ext>
            </a:extLst>
          </p:cNvPr>
          <p:cNvSpPr txBox="1"/>
          <p:nvPr/>
        </p:nvSpPr>
        <p:spPr>
          <a:xfrm>
            <a:off x="3300803" y="1008338"/>
            <a:ext cx="611155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Propuesta de Visión y Valores del sistema de I+D+i </a:t>
            </a:r>
            <a:endParaRPr lang="es-PE" sz="2400" dirty="0">
              <a:solidFill>
                <a:srgbClr val="F4A5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4D84E50-40FB-E38E-9020-78EE15F59831}"/>
              </a:ext>
            </a:extLst>
          </p:cNvPr>
          <p:cNvSpPr txBox="1"/>
          <p:nvPr/>
        </p:nvSpPr>
        <p:spPr>
          <a:xfrm>
            <a:off x="5693891" y="1446745"/>
            <a:ext cx="6262480" cy="490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Incrementar el número de investigadores y fortalecer las capacidades de los grupos de investigación en temas de I+D+i.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Revisar y Mejorar el marco normativo de la I+D+i de la universidad.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Implementar nueva infraestructura y mejorar la ya existente, con servicios y procesos eficientes en I+D+i.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Consolidar la planificación y Gestión de I+D+i en la UNAP.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Aprovechar los fondos disponibles para el fomento de la investigación, Desarrollo e innovación (I+D+i).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Promover el registro de Propiedad Intelectual, así como Impulsar procesos de Transferencia Tecnológica producto de las investigaciones a los diferentes sectores productivos regionales y nacionales 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Promover la innovación, emprendimiento e ideas de negocios en la Comunidad Universitaria.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Promover la generación de proyectos de I+D+i de excelencia y aumentar la producción científica de la UNAP.</a:t>
            </a:r>
            <a:endParaRPr lang="es-PE" sz="14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F049EE-2EF5-7110-2340-E68737C60A2C}"/>
              </a:ext>
            </a:extLst>
          </p:cNvPr>
          <p:cNvSpPr txBox="1"/>
          <p:nvPr/>
        </p:nvSpPr>
        <p:spPr>
          <a:xfrm>
            <a:off x="3385358" y="3289070"/>
            <a:ext cx="2469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4A50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Objetivos estratégicos </a:t>
            </a:r>
            <a:endParaRPr lang="es-PE" sz="280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E28336B-A9FF-A219-FFAA-46B15B73223F}"/>
              </a:ext>
            </a:extLst>
          </p:cNvPr>
          <p:cNvCxnSpPr>
            <a:cxnSpLocks/>
          </p:cNvCxnSpPr>
          <p:nvPr/>
        </p:nvCxnSpPr>
        <p:spPr>
          <a:xfrm>
            <a:off x="5648031" y="1604865"/>
            <a:ext cx="0" cy="4622567"/>
          </a:xfrm>
          <a:prstGeom prst="line">
            <a:avLst/>
          </a:prstGeom>
          <a:ln w="54864">
            <a:solidFill>
              <a:srgbClr val="F4A508"/>
            </a:solidFill>
          </a:ln>
        </p:spPr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4C2FDAC-6EA0-4F71-AC77-B8F15CCC21D3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5" name="Picture 2" descr="Logos">
              <a:extLst>
                <a:ext uri="{FF2B5EF4-FFF2-40B4-BE49-F238E27FC236}">
                  <a16:creationId xmlns:a16="http://schemas.microsoft.com/office/drawing/2014/main" id="{0CAC494E-FB35-4FC2-BD47-BF8B4AAC9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AF10A877-8F7B-462C-BF43-FB9425F96317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9057C872-9D7F-4F4E-912C-B1F78333FAC9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19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47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pic>
        <p:nvPicPr>
          <p:cNvPr id="31" name="image2.png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3671169" y="994045"/>
            <a:ext cx="4724399" cy="4185996"/>
          </a:xfrm>
          <a:prstGeom prst="rect">
            <a:avLst/>
          </a:prstGeom>
          <a:noFill/>
        </p:spPr>
      </p:pic>
      <p:pic>
        <p:nvPicPr>
          <p:cNvPr id="32" name="image1.png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3671169" y="5237291"/>
            <a:ext cx="4724400" cy="1552575"/>
          </a:xfrm>
          <a:prstGeom prst="rect">
            <a:avLst/>
          </a:prstGeom>
          <a:noFill/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A52491BF-3036-938E-B71E-C07FF74A9455}"/>
              </a:ext>
            </a:extLst>
          </p:cNvPr>
          <p:cNvSpPr txBox="1"/>
          <p:nvPr/>
        </p:nvSpPr>
        <p:spPr>
          <a:xfrm>
            <a:off x="8486289" y="2666957"/>
            <a:ext cx="3613790" cy="980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10000"/>
              </a:lnSpc>
              <a:buNone/>
            </a:pPr>
            <a:r>
              <a:rPr lang="es-PE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Línea de acción 1</a:t>
            </a:r>
            <a:r>
              <a:rPr lang="es-P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: Mejora de capacidades y recursos para la gestión de la I+D+i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8CCAB21-20B0-3111-FA1C-30F58D6B9107}"/>
              </a:ext>
            </a:extLst>
          </p:cNvPr>
          <p:cNvSpPr txBox="1"/>
          <p:nvPr/>
        </p:nvSpPr>
        <p:spPr>
          <a:xfrm>
            <a:off x="8394717" y="5463417"/>
            <a:ext cx="3784292" cy="980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10000"/>
              </a:lnSpc>
              <a:buNone/>
            </a:pPr>
            <a:r>
              <a:rPr lang="es-PE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Línea de acción 2</a:t>
            </a:r>
            <a:r>
              <a:rPr lang="es-PE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: Sistemas de información interoperables y sostenibles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1A9B485-C353-3DE0-2469-362C2C3AFA67}"/>
              </a:ext>
            </a:extLst>
          </p:cNvPr>
          <p:cNvSpPr txBox="1"/>
          <p:nvPr/>
        </p:nvSpPr>
        <p:spPr>
          <a:xfrm>
            <a:off x="615919" y="6383857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89FBA65-6420-4089-B507-F8B37596FC6C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7" name="Picture 2" descr="Logos">
              <a:extLst>
                <a:ext uri="{FF2B5EF4-FFF2-40B4-BE49-F238E27FC236}">
                  <a16:creationId xmlns:a16="http://schemas.microsoft.com/office/drawing/2014/main" id="{F2A15CB1-ADC3-401E-9EA6-493BDD5A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1F48969-065E-48EB-8684-0FD502408F97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57FCF550-A259-46E6-B883-AD33D933AAB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1915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48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5A3F83-2B9B-DCB8-6B62-47E7A405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480" y="994044"/>
            <a:ext cx="8924789" cy="5599795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sp>
        <p:nvSpPr>
          <p:cNvPr id="9" name="Globo: línea doblada con borde y barra de énfasis 8">
            <a:extLst>
              <a:ext uri="{FF2B5EF4-FFF2-40B4-BE49-F238E27FC236}">
                <a16:creationId xmlns:a16="http://schemas.microsoft.com/office/drawing/2014/main" id="{E1374FCE-BED1-10D1-CBA6-AA05E49B342B}"/>
              </a:ext>
            </a:extLst>
          </p:cNvPr>
          <p:cNvSpPr/>
          <p:nvPr/>
        </p:nvSpPr>
        <p:spPr>
          <a:xfrm>
            <a:off x="7035282" y="2314052"/>
            <a:ext cx="2920481" cy="1333302"/>
          </a:xfrm>
          <a:prstGeom prst="accentBorderCallout2">
            <a:avLst/>
          </a:prstGeom>
          <a:solidFill>
            <a:srgbClr val="0090A2">
              <a:alpha val="85000"/>
            </a:srgbClr>
          </a:solidFill>
          <a:ln w="38100">
            <a:solidFill>
              <a:srgbClr val="F4A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Fomentar la Investigación científica, tecnológica y humanística en la comunidad académica</a:t>
            </a:r>
            <a:endParaRPr lang="es-PE" dirty="0"/>
          </a:p>
        </p:txBody>
      </p:sp>
      <p:sp>
        <p:nvSpPr>
          <p:cNvPr id="35" name="Globo: línea doblada con borde y barra de énfasis 34">
            <a:extLst>
              <a:ext uri="{FF2B5EF4-FFF2-40B4-BE49-F238E27FC236}">
                <a16:creationId xmlns:a16="http://schemas.microsoft.com/office/drawing/2014/main" id="{907925FB-F304-9ABA-01E6-684D16BA189D}"/>
              </a:ext>
            </a:extLst>
          </p:cNvPr>
          <p:cNvSpPr/>
          <p:nvPr/>
        </p:nvSpPr>
        <p:spPr>
          <a:xfrm>
            <a:off x="7073036" y="4386156"/>
            <a:ext cx="2920481" cy="1333302"/>
          </a:xfrm>
          <a:prstGeom prst="accentBorderCallout2">
            <a:avLst/>
          </a:prstGeom>
          <a:solidFill>
            <a:srgbClr val="0090A2">
              <a:alpha val="85000"/>
            </a:srgbClr>
          </a:solidFill>
          <a:ln w="38100">
            <a:solidFill>
              <a:srgbClr val="F4A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Mejorar la gestión administrativa institucional</a:t>
            </a:r>
            <a:endParaRPr lang="es-PE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30C85FE-1528-45AE-9E62-990460A52B8F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2" name="Picture 2" descr="Logos">
              <a:extLst>
                <a:ext uri="{FF2B5EF4-FFF2-40B4-BE49-F238E27FC236}">
                  <a16:creationId xmlns:a16="http://schemas.microsoft.com/office/drawing/2014/main" id="{8215B9E1-D68D-45D0-AAB9-908F07DAE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896C2253-234E-4175-AC04-00D4F364A1BE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AB66E5C3-4CEB-47CA-A951-D80265946B17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7241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49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RESULTADOS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7B7328A-40D9-33E4-83B3-56A86432097C}"/>
              </a:ext>
            </a:extLst>
          </p:cNvPr>
          <p:cNvSpPr/>
          <p:nvPr/>
        </p:nvSpPr>
        <p:spPr>
          <a:xfrm>
            <a:off x="1497085" y="2546152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800" dirty="0"/>
              <a:t>1. </a:t>
            </a:r>
            <a:r>
              <a:rPr lang="es-PE" sz="800" dirty="0"/>
              <a:t>Definición de visión y propuestas de alternativas de solución y acción</a:t>
            </a:r>
          </a:p>
        </p:txBody>
      </p:sp>
      <p:sp>
        <p:nvSpPr>
          <p:cNvPr id="17" name="Marcador de contenido 3">
            <a:extLst>
              <a:ext uri="{FF2B5EF4-FFF2-40B4-BE49-F238E27FC236}">
                <a16:creationId xmlns:a16="http://schemas.microsoft.com/office/drawing/2014/main" id="{56866698-0C34-3467-1A65-262D3E10C21A}"/>
              </a:ext>
            </a:extLst>
          </p:cNvPr>
          <p:cNvSpPr txBox="1">
            <a:spLocks/>
          </p:cNvSpPr>
          <p:nvPr/>
        </p:nvSpPr>
        <p:spPr bwMode="white">
          <a:xfrm>
            <a:off x="1893828" y="2222969"/>
            <a:ext cx="840475" cy="325897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b="1" dirty="0">
                <a:solidFill>
                  <a:schemeClr val="bg1"/>
                </a:solidFill>
                <a:effectLst/>
              </a:rPr>
              <a:t>ETAPA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93616EB-998A-30E1-17EA-3851E1ACFEE0}"/>
              </a:ext>
            </a:extLst>
          </p:cNvPr>
          <p:cNvSpPr/>
          <p:nvPr/>
        </p:nvSpPr>
        <p:spPr>
          <a:xfrm>
            <a:off x="1483279" y="2946011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2. Elaboración de la matriz de objetivos estratégicos de la I+D+i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FB691D-2C01-127F-F8E8-44EE0FF628D6}"/>
              </a:ext>
            </a:extLst>
          </p:cNvPr>
          <p:cNvSpPr/>
          <p:nvPr/>
        </p:nvSpPr>
        <p:spPr>
          <a:xfrm>
            <a:off x="1483279" y="3334685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3. Elaboración de Plan Operativo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D68A3F4-BE14-F481-B2DD-A46F8AFF7B8A}"/>
              </a:ext>
            </a:extLst>
          </p:cNvPr>
          <p:cNvSpPr/>
          <p:nvPr/>
        </p:nvSpPr>
        <p:spPr>
          <a:xfrm>
            <a:off x="1483509" y="3736517"/>
            <a:ext cx="1676649" cy="37170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4. Elaboración de Matrices complementarias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52176CD2-5996-A2C9-099A-1038DC8D68FD}"/>
              </a:ext>
            </a:extLst>
          </p:cNvPr>
          <p:cNvSpPr txBox="1">
            <a:spLocks/>
          </p:cNvSpPr>
          <p:nvPr/>
        </p:nvSpPr>
        <p:spPr bwMode="white">
          <a:xfrm>
            <a:off x="52170" y="4545699"/>
            <a:ext cx="3107758" cy="832411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2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Plan de Implementación </a:t>
            </a:r>
            <a:r>
              <a:rPr lang="es-PE" sz="2800" b="1" dirty="0">
                <a:solidFill>
                  <a:schemeClr val="bg1"/>
                </a:solidFill>
              </a:rPr>
              <a:t>- UNAP</a:t>
            </a:r>
            <a:endParaRPr lang="es-PE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3B09673-AF18-E234-B7E0-B07E4CEC3D69}"/>
              </a:ext>
            </a:extLst>
          </p:cNvPr>
          <p:cNvSpPr/>
          <p:nvPr/>
        </p:nvSpPr>
        <p:spPr>
          <a:xfrm>
            <a:off x="1469359" y="4125191"/>
            <a:ext cx="1676649" cy="37170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/>
              <a:t>5. Elaboración de propuesta de plan de implementación</a:t>
            </a:r>
          </a:p>
        </p:txBody>
      </p:sp>
      <p:pic>
        <p:nvPicPr>
          <p:cNvPr id="28" name="Gráfico 27" descr="Libros">
            <a:extLst>
              <a:ext uri="{FF2B5EF4-FFF2-40B4-BE49-F238E27FC236}">
                <a16:creationId xmlns:a16="http://schemas.microsoft.com/office/drawing/2014/main" id="{FF5AFE4E-A424-1E4B-5641-64BA288F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298" y="2908552"/>
            <a:ext cx="1477604" cy="14776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B246530-BC07-604D-E356-5A84072E6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684" y="1012483"/>
            <a:ext cx="4038010" cy="56309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817160-FE9E-3A46-0B8E-B33108ED7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359" y="1009678"/>
            <a:ext cx="4069679" cy="2958564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1AAE89D1-3AFD-4249-8029-7693F7BA13A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2" name="Picture 2" descr="Logos">
              <a:extLst>
                <a:ext uri="{FF2B5EF4-FFF2-40B4-BE49-F238E27FC236}">
                  <a16:creationId xmlns:a16="http://schemas.microsoft.com/office/drawing/2014/main" id="{E5F6E16C-836D-4ABE-9A08-A8848DE1C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BA5F28D-C7F5-4DB3-B45E-C48DE51097F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F6B1F96D-F4F6-47E0-BEB1-20FFFB66D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310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3954AE1-2D02-48BB-97C5-52F7147BC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608" y="987943"/>
            <a:ext cx="7786463" cy="54760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31CAB0-7DCE-44BD-BC32-5EFC9806B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89" y="2284301"/>
            <a:ext cx="3033025" cy="417973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14C8AE6-05A0-47B8-AECA-3ACBAED1FB21}"/>
              </a:ext>
            </a:extLst>
          </p:cNvPr>
          <p:cNvSpPr txBox="1"/>
          <p:nvPr/>
        </p:nvSpPr>
        <p:spPr>
          <a:xfrm>
            <a:off x="2748868" y="6425971"/>
            <a:ext cx="8215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https://cdn.www.gob.pe/uploads/document/file/1805076/Modelo.pdf</a:t>
            </a:r>
            <a:r>
              <a:rPr lang="es-P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E879B05-5DDF-4330-996E-134D692F904A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14" name="objeto 5" descr="Rectángulo beige">
            <a:extLst>
              <a:ext uri="{FF2B5EF4-FFF2-40B4-BE49-F238E27FC236}">
                <a16:creationId xmlns:a16="http://schemas.microsoft.com/office/drawing/2014/main" id="{4EF57435-1F68-497A-9489-05A9648034F5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7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50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DESAFIOS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AAE89D1-3AFD-4249-8029-7693F7BA13A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2" name="Picture 2" descr="Logos">
              <a:extLst>
                <a:ext uri="{FF2B5EF4-FFF2-40B4-BE49-F238E27FC236}">
                  <a16:creationId xmlns:a16="http://schemas.microsoft.com/office/drawing/2014/main" id="{E5F6E16C-836D-4ABE-9A08-A8848DE1C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BA5F28D-C7F5-4DB3-B45E-C48DE51097F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F6B1F96D-F4F6-47E0-BEB1-20FFFB66D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áfico 21" descr="Tendencia al alza">
            <a:extLst>
              <a:ext uri="{FF2B5EF4-FFF2-40B4-BE49-F238E27FC236}">
                <a16:creationId xmlns:a16="http://schemas.microsoft.com/office/drawing/2014/main" id="{951A6653-A240-4CC0-AAEB-52059CD7A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118" y="2223044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954E822-A569-41C5-A345-5780F76F8115}"/>
              </a:ext>
            </a:extLst>
          </p:cNvPr>
          <p:cNvSpPr txBox="1"/>
          <p:nvPr/>
        </p:nvSpPr>
        <p:spPr>
          <a:xfrm>
            <a:off x="4374751" y="2529323"/>
            <a:ext cx="4862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Posicionamiento institucional</a:t>
            </a:r>
          </a:p>
        </p:txBody>
      </p:sp>
      <p:pic>
        <p:nvPicPr>
          <p:cNvPr id="24" name="Gráfico 23" descr="Tendencia al alza">
            <a:extLst>
              <a:ext uri="{FF2B5EF4-FFF2-40B4-BE49-F238E27FC236}">
                <a16:creationId xmlns:a16="http://schemas.microsoft.com/office/drawing/2014/main" id="{4C44A060-527B-4F82-BB87-133392FD9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118" y="3369743"/>
            <a:ext cx="914400" cy="91440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5827DDB8-6F72-4496-B504-72B67DE9CB8D}"/>
              </a:ext>
            </a:extLst>
          </p:cNvPr>
          <p:cNvSpPr txBox="1"/>
          <p:nvPr/>
        </p:nvSpPr>
        <p:spPr>
          <a:xfrm>
            <a:off x="4374751" y="3676022"/>
            <a:ext cx="656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Incremento de los Investigadores </a:t>
            </a:r>
            <a:r>
              <a:rPr lang="es-PE" sz="2800" dirty="0" err="1">
                <a:solidFill>
                  <a:schemeClr val="bg1"/>
                </a:solidFill>
              </a:rPr>
              <a:t>Renacyt</a:t>
            </a:r>
            <a:endParaRPr lang="es-PE" sz="2800" dirty="0">
              <a:solidFill>
                <a:schemeClr val="bg1"/>
              </a:solidFill>
            </a:endParaRPr>
          </a:p>
        </p:txBody>
      </p:sp>
      <p:pic>
        <p:nvPicPr>
          <p:cNvPr id="36" name="Gráfico 35" descr="Tendencia al alza">
            <a:extLst>
              <a:ext uri="{FF2B5EF4-FFF2-40B4-BE49-F238E27FC236}">
                <a16:creationId xmlns:a16="http://schemas.microsoft.com/office/drawing/2014/main" id="{6B38F5ED-BD7B-417F-8015-D7EF346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117" y="4746702"/>
            <a:ext cx="914400" cy="91440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207E87D7-2131-46CA-A31A-E6FB595096DF}"/>
              </a:ext>
            </a:extLst>
          </p:cNvPr>
          <p:cNvSpPr txBox="1"/>
          <p:nvPr/>
        </p:nvSpPr>
        <p:spPr>
          <a:xfrm>
            <a:off x="4374750" y="4822721"/>
            <a:ext cx="7249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Apalancamiento de fondos para actividades de I+D+i</a:t>
            </a:r>
          </a:p>
        </p:txBody>
      </p:sp>
      <p:pic>
        <p:nvPicPr>
          <p:cNvPr id="38" name="Gráfico 37" descr="Tendencia al alza">
            <a:extLst>
              <a:ext uri="{FF2B5EF4-FFF2-40B4-BE49-F238E27FC236}">
                <a16:creationId xmlns:a16="http://schemas.microsoft.com/office/drawing/2014/main" id="{C461D826-9C2F-498D-8523-E3EC1EF53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117" y="1168643"/>
            <a:ext cx="914400" cy="9144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71B0826-F887-4481-BBE1-EEA0B3F3E616}"/>
              </a:ext>
            </a:extLst>
          </p:cNvPr>
          <p:cNvSpPr txBox="1"/>
          <p:nvPr/>
        </p:nvSpPr>
        <p:spPr>
          <a:xfrm>
            <a:off x="4374750" y="1474922"/>
            <a:ext cx="7444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Mejorar los flujos y procesos en investigación</a:t>
            </a:r>
          </a:p>
        </p:txBody>
      </p:sp>
      <p:pic>
        <p:nvPicPr>
          <p:cNvPr id="40" name="Gráfico 39" descr="Tendencia al alza">
            <a:extLst>
              <a:ext uri="{FF2B5EF4-FFF2-40B4-BE49-F238E27FC236}">
                <a16:creationId xmlns:a16="http://schemas.microsoft.com/office/drawing/2014/main" id="{BAEE557B-BDB6-41AB-902D-1FC702D01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118" y="5877122"/>
            <a:ext cx="914400" cy="914400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C4979C88-308B-489A-AC56-1EF80E3190F2}"/>
              </a:ext>
            </a:extLst>
          </p:cNvPr>
          <p:cNvSpPr txBox="1"/>
          <p:nvPr/>
        </p:nvSpPr>
        <p:spPr>
          <a:xfrm>
            <a:off x="4374751" y="6183401"/>
            <a:ext cx="656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Publicaciones en revistas indexadas </a:t>
            </a:r>
          </a:p>
        </p:txBody>
      </p:sp>
    </p:spTree>
    <p:extLst>
      <p:ext uri="{BB962C8B-B14F-4D97-AF65-F5344CB8AC3E}">
        <p14:creationId xmlns:p14="http://schemas.microsoft.com/office/powerpoint/2010/main" val="386340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51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DESAFIOS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AAE89D1-3AFD-4249-8029-7693F7BA13A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2" name="Picture 2" descr="Logos">
              <a:extLst>
                <a:ext uri="{FF2B5EF4-FFF2-40B4-BE49-F238E27FC236}">
                  <a16:creationId xmlns:a16="http://schemas.microsoft.com/office/drawing/2014/main" id="{E5F6E16C-836D-4ABE-9A08-A8848DE1C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BA5F28D-C7F5-4DB3-B45E-C48DE51097F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F6B1F96D-F4F6-47E0-BEB1-20FFFB66D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áfico 41" descr="Tendencia al alza">
            <a:extLst>
              <a:ext uri="{FF2B5EF4-FFF2-40B4-BE49-F238E27FC236}">
                <a16:creationId xmlns:a16="http://schemas.microsoft.com/office/drawing/2014/main" id="{CC5D8F81-2806-418C-B041-4B8117362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8220" y="2379440"/>
            <a:ext cx="914400" cy="9144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84E53C1-EB31-4DCA-B23E-84C823066582}"/>
              </a:ext>
            </a:extLst>
          </p:cNvPr>
          <p:cNvSpPr txBox="1"/>
          <p:nvPr/>
        </p:nvSpPr>
        <p:spPr>
          <a:xfrm>
            <a:off x="4295852" y="2685719"/>
            <a:ext cx="6921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419" sz="2800" dirty="0">
                <a:solidFill>
                  <a:schemeClr val="bg1"/>
                </a:solidFill>
              </a:rPr>
              <a:t>Generar cultura de emprendimiento</a:t>
            </a:r>
            <a:endParaRPr lang="es-PE" sz="2800" dirty="0">
              <a:solidFill>
                <a:schemeClr val="bg1"/>
              </a:solidFill>
            </a:endParaRPr>
          </a:p>
        </p:txBody>
      </p:sp>
      <p:pic>
        <p:nvPicPr>
          <p:cNvPr id="44" name="Gráfico 43" descr="Tendencia al alza">
            <a:extLst>
              <a:ext uri="{FF2B5EF4-FFF2-40B4-BE49-F238E27FC236}">
                <a16:creationId xmlns:a16="http://schemas.microsoft.com/office/drawing/2014/main" id="{A1BEE887-0DAE-4E7F-BC61-BF3D48CC0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8220" y="3526139"/>
            <a:ext cx="914400" cy="9144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2B40EEB7-E7EF-4C24-A1A7-2EA7726F5265}"/>
              </a:ext>
            </a:extLst>
          </p:cNvPr>
          <p:cNvSpPr txBox="1"/>
          <p:nvPr/>
        </p:nvSpPr>
        <p:spPr>
          <a:xfrm>
            <a:off x="4295853" y="3832418"/>
            <a:ext cx="656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Indexación de la revista Científica</a:t>
            </a:r>
          </a:p>
        </p:txBody>
      </p:sp>
      <p:pic>
        <p:nvPicPr>
          <p:cNvPr id="46" name="Gráfico 45" descr="Tendencia al alza">
            <a:extLst>
              <a:ext uri="{FF2B5EF4-FFF2-40B4-BE49-F238E27FC236}">
                <a16:creationId xmlns:a16="http://schemas.microsoft.com/office/drawing/2014/main" id="{144FF86D-0E6C-48CB-93A6-CC3456752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8219" y="4903098"/>
            <a:ext cx="914400" cy="91440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8007AE44-9DA1-4C3E-B5AF-D6EB5471972E}"/>
              </a:ext>
            </a:extLst>
          </p:cNvPr>
          <p:cNvSpPr txBox="1"/>
          <p:nvPr/>
        </p:nvSpPr>
        <p:spPr>
          <a:xfrm>
            <a:off x="4313140" y="4740319"/>
            <a:ext cx="7249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419" sz="2800" dirty="0">
                <a:solidFill>
                  <a:schemeClr val="bg1"/>
                </a:solidFill>
              </a:rPr>
              <a:t>Actualización y priorización de las líneas de investigación</a:t>
            </a:r>
            <a:endParaRPr lang="es-PE" sz="2800" dirty="0">
              <a:solidFill>
                <a:schemeClr val="bg1"/>
              </a:solidFill>
            </a:endParaRPr>
          </a:p>
        </p:txBody>
      </p:sp>
      <p:pic>
        <p:nvPicPr>
          <p:cNvPr id="48" name="Gráfico 47" descr="Tendencia al alza">
            <a:extLst>
              <a:ext uri="{FF2B5EF4-FFF2-40B4-BE49-F238E27FC236}">
                <a16:creationId xmlns:a16="http://schemas.microsoft.com/office/drawing/2014/main" id="{65A3EC17-8E7F-447C-8578-F2EA9AB2D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8219" y="1325039"/>
            <a:ext cx="914400" cy="914400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0062A3AE-DA71-4A6D-8C80-49EFE26AC39B}"/>
              </a:ext>
            </a:extLst>
          </p:cNvPr>
          <p:cNvSpPr txBox="1"/>
          <p:nvPr/>
        </p:nvSpPr>
        <p:spPr>
          <a:xfrm>
            <a:off x="4295851" y="1631318"/>
            <a:ext cx="7800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2800" dirty="0">
                <a:solidFill>
                  <a:schemeClr val="bg1"/>
                </a:solidFill>
              </a:rPr>
              <a:t>Transferir conocimiento y tecnología a la sociedad.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8D79C06-11B2-44E6-953C-BA1F6AAE3C58}"/>
              </a:ext>
            </a:extLst>
          </p:cNvPr>
          <p:cNvSpPr txBox="1"/>
          <p:nvPr/>
        </p:nvSpPr>
        <p:spPr>
          <a:xfrm>
            <a:off x="4295852" y="6079108"/>
            <a:ext cx="7249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s-es"/>
            </a:defPPr>
            <a:lvl1pPr>
              <a:defRPr sz="1400" b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419" sz="2800" dirty="0">
                <a:solidFill>
                  <a:schemeClr val="bg1"/>
                </a:solidFill>
              </a:rPr>
              <a:t>Consolidación de los grupos de investigación</a:t>
            </a:r>
            <a:endParaRPr lang="es-PE" sz="2800" dirty="0">
              <a:solidFill>
                <a:schemeClr val="bg1"/>
              </a:solidFill>
            </a:endParaRPr>
          </a:p>
        </p:txBody>
      </p:sp>
      <p:pic>
        <p:nvPicPr>
          <p:cNvPr id="51" name="Gráfico 50" descr="Tendencia al alza">
            <a:extLst>
              <a:ext uri="{FF2B5EF4-FFF2-40B4-BE49-F238E27FC236}">
                <a16:creationId xmlns:a16="http://schemas.microsoft.com/office/drawing/2014/main" id="{C5AC0FEB-4F31-42D5-B6CA-6EC8108EF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2801" y="58805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13" descr="Manos de personas">
            <a:extLst>
              <a:ext uri="{FF2B5EF4-FFF2-40B4-BE49-F238E27FC236}">
                <a16:creationId xmlns:a16="http://schemas.microsoft.com/office/drawing/2014/main" id="{3473867A-FBFD-45C7-BD5B-FDE711A8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0"/>
            <a:ext cx="12192000" cy="6858000"/>
          </a:xfrm>
          <a:prstGeom prst="rect">
            <a:avLst/>
          </a:prstGeom>
        </p:spPr>
      </p:pic>
      <p:sp>
        <p:nvSpPr>
          <p:cNvPr id="5" name="objeto 3" descr="Rectángulo azul">
            <a:extLst>
              <a:ext uri="{FF2B5EF4-FFF2-40B4-BE49-F238E27FC236}">
                <a16:creationId xmlns:a16="http://schemas.microsoft.com/office/drawing/2014/main" id="{33BB357B-B238-4C43-8242-F33D9E1D4905}"/>
              </a:ext>
            </a:extLst>
          </p:cNvPr>
          <p:cNvSpPr/>
          <p:nvPr/>
        </p:nvSpPr>
        <p:spPr>
          <a:xfrm>
            <a:off x="12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7" name="Elipse 6" descr="Óvalo beige">
            <a:extLst>
              <a:ext uri="{FF2B5EF4-FFF2-40B4-BE49-F238E27FC236}">
                <a16:creationId xmlns:a16="http://schemas.microsoft.com/office/drawing/2014/main" id="{5E8475D7-5EB4-4E70-AD4D-D32B1FB40E6E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F16D174-C1FB-4494-B78F-EFF7C645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912" y="6174902"/>
            <a:ext cx="357116" cy="365125"/>
          </a:xfrm>
        </p:spPr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52</a:t>
            </a:fld>
            <a:endParaRPr lang="es-ES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A5FCC47-A35E-2920-7613-5DA290E0CEDF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973671" y="167662"/>
            <a:ext cx="3125335" cy="59944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RENACYT 2022</a:t>
            </a:r>
            <a:endParaRPr lang="es-ES" dirty="0"/>
          </a:p>
        </p:txBody>
      </p:sp>
      <p:sp>
        <p:nvSpPr>
          <p:cNvPr id="26" name="objeto 5" descr="Rectángulo beige">
            <a:extLst>
              <a:ext uri="{FF2B5EF4-FFF2-40B4-BE49-F238E27FC236}">
                <a16:creationId xmlns:a16="http://schemas.microsoft.com/office/drawing/2014/main" id="{EEB5EC8C-8B3F-843C-4E70-2F8DE424E723}"/>
              </a:ext>
            </a:extLst>
          </p:cNvPr>
          <p:cNvSpPr/>
          <p:nvPr/>
        </p:nvSpPr>
        <p:spPr bwMode="white">
          <a:xfrm flipV="1">
            <a:off x="8973671" y="467382"/>
            <a:ext cx="2949990" cy="255195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AAE89D1-3AFD-4249-8029-7693F7BA13AE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2" name="Picture 2" descr="Logos">
              <a:extLst>
                <a:ext uri="{FF2B5EF4-FFF2-40B4-BE49-F238E27FC236}">
                  <a16:creationId xmlns:a16="http://schemas.microsoft.com/office/drawing/2014/main" id="{E5F6E16C-836D-4ABE-9A08-A8848DE1C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BA5F28D-C7F5-4DB3-B45E-C48DE51097F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F6B1F96D-F4F6-47E0-BEB1-20FFFB66D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A33B7735-F482-4ADE-B465-1EC26AEC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5" y="1207085"/>
            <a:ext cx="11965569" cy="55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28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Rectángulo azul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objeto 3" descr="Rectángulo azul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240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Elipse 8" descr="Óvalo beige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53</a:t>
            </a:fld>
            <a:endParaRPr lang="es-ES" sz="1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B3F5D4B-D355-EAB2-C428-6B49AA7EB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8" y="167640"/>
            <a:ext cx="12075624" cy="652272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E098D63-0398-4CD2-D999-08C23594F6CF}"/>
              </a:ext>
            </a:extLst>
          </p:cNvPr>
          <p:cNvSpPr/>
          <p:nvPr/>
        </p:nvSpPr>
        <p:spPr>
          <a:xfrm>
            <a:off x="5482788" y="2138295"/>
            <a:ext cx="612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“La mente que se abre a una nueva idea, nunca retorna a su tamaño original”.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AA97F33-3FC7-3687-E902-266BB87D53DD}"/>
              </a:ext>
            </a:extLst>
          </p:cNvPr>
          <p:cNvSpPr/>
          <p:nvPr/>
        </p:nvSpPr>
        <p:spPr>
          <a:xfrm>
            <a:off x="9661571" y="3259723"/>
            <a:ext cx="181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Albert Einstein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92FF0F0-BB18-1CFB-E5E1-D762ABC3ABBB}"/>
              </a:ext>
            </a:extLst>
          </p:cNvPr>
          <p:cNvCxnSpPr/>
          <p:nvPr/>
        </p:nvCxnSpPr>
        <p:spPr>
          <a:xfrm>
            <a:off x="5189220" y="2030911"/>
            <a:ext cx="0" cy="3380198"/>
          </a:xfrm>
          <a:prstGeom prst="line">
            <a:avLst/>
          </a:prstGeom>
          <a:ln w="57150">
            <a:solidFill>
              <a:srgbClr val="F4A5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to 6" descr="Rectángulo beige">
            <a:extLst>
              <a:ext uri="{FF2B5EF4-FFF2-40B4-BE49-F238E27FC236}">
                <a16:creationId xmlns:a16="http://schemas.microsoft.com/office/drawing/2014/main" id="{9B48A8D5-6FFB-8CF4-1A64-199D101E1BE6}"/>
              </a:ext>
            </a:extLst>
          </p:cNvPr>
          <p:cNvSpPr/>
          <p:nvPr/>
        </p:nvSpPr>
        <p:spPr bwMode="ltGray">
          <a:xfrm>
            <a:off x="217405" y="4148080"/>
            <a:ext cx="4307942" cy="4572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AB89C08-3A80-6781-1202-287B2C6D6227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2373" y="3148382"/>
            <a:ext cx="3539080" cy="832058"/>
          </a:xfrm>
        </p:spPr>
        <p:txBody>
          <a:bodyPr rtlCol="0">
            <a:normAutofit/>
          </a:bodyPr>
          <a:lstStyle/>
          <a:p>
            <a:pPr rtl="0"/>
            <a:r>
              <a:rPr lang="es-ES" sz="5000" dirty="0">
                <a:solidFill>
                  <a:schemeClr val="bg1"/>
                </a:solidFill>
              </a:rPr>
              <a:t>¡GRACIAS!</a:t>
            </a:r>
            <a:endParaRPr lang="es-ES" sz="5000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57242F7-FE02-10E3-A1E7-F5456FFD7842}"/>
              </a:ext>
            </a:extLst>
          </p:cNvPr>
          <p:cNvSpPr txBox="1">
            <a:spLocks/>
          </p:cNvSpPr>
          <p:nvPr/>
        </p:nvSpPr>
        <p:spPr>
          <a:xfrm>
            <a:off x="58187" y="4193800"/>
            <a:ext cx="4672431" cy="64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Vicerrectorado de investigación - UNAP</a:t>
            </a:r>
          </a:p>
        </p:txBody>
      </p:sp>
    </p:spTree>
    <p:extLst>
      <p:ext uri="{BB962C8B-B14F-4D97-AF65-F5344CB8AC3E}">
        <p14:creationId xmlns:p14="http://schemas.microsoft.com/office/powerpoint/2010/main" val="216536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ítulo 3">
            <a:extLst>
              <a:ext uri="{FF2B5EF4-FFF2-40B4-BE49-F238E27FC236}">
                <a16:creationId xmlns:a16="http://schemas.microsoft.com/office/drawing/2014/main" id="{431F5F75-A0AE-4486-8156-D39D46BF767A}"/>
              </a:ext>
            </a:extLst>
          </p:cNvPr>
          <p:cNvSpPr txBox="1">
            <a:spLocks/>
          </p:cNvSpPr>
          <p:nvPr/>
        </p:nvSpPr>
        <p:spPr bwMode="ltGray">
          <a:xfrm>
            <a:off x="145058" y="3141463"/>
            <a:ext cx="3696292" cy="565764"/>
          </a:xfrm>
          <a:prstGeom prst="rect">
            <a:avLst/>
          </a:prstGeom>
        </p:spPr>
        <p:txBody>
          <a:bodyPr rtlCol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Organigrama anterior</a:t>
            </a:r>
          </a:p>
        </p:txBody>
      </p:sp>
      <p:sp>
        <p:nvSpPr>
          <p:cNvPr id="14" name="objeto 6" descr="Rectángulo beige">
            <a:extLst>
              <a:ext uri="{FF2B5EF4-FFF2-40B4-BE49-F238E27FC236}">
                <a16:creationId xmlns:a16="http://schemas.microsoft.com/office/drawing/2014/main" id="{8FD0E7D9-D415-479F-BE20-08C4691D3999}"/>
              </a:ext>
            </a:extLst>
          </p:cNvPr>
          <p:cNvSpPr/>
          <p:nvPr/>
        </p:nvSpPr>
        <p:spPr bwMode="ltGray">
          <a:xfrm flipV="1">
            <a:off x="268339" y="3707228"/>
            <a:ext cx="3430875" cy="54408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27687CE-5DEE-459A-B3D9-D031AA2BF53D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16" name="objeto 5" descr="Rectángulo beige">
            <a:extLst>
              <a:ext uri="{FF2B5EF4-FFF2-40B4-BE49-F238E27FC236}">
                <a16:creationId xmlns:a16="http://schemas.microsoft.com/office/drawing/2014/main" id="{28FE8670-3F8C-4553-A655-0C3DCE7825CC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33" name="Imagen 132">
            <a:extLst>
              <a:ext uri="{FF2B5EF4-FFF2-40B4-BE49-F238E27FC236}">
                <a16:creationId xmlns:a16="http://schemas.microsoft.com/office/drawing/2014/main" id="{2A67906A-597C-457E-AF40-B6464B67D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9"/>
          <a:stretch/>
        </p:blipFill>
        <p:spPr>
          <a:xfrm>
            <a:off x="3982809" y="-1"/>
            <a:ext cx="7253942" cy="68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46" descr="Personas que debaten algo">
            <a:extLst>
              <a:ext uri="{FF2B5EF4-FFF2-40B4-BE49-F238E27FC236}">
                <a16:creationId xmlns:a16="http://schemas.microsoft.com/office/drawing/2014/main" id="{A637CBBC-758C-4D14-BF44-BC6AB536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  <a:prstGeom prst="rect">
            <a:avLst/>
          </a:prstGeom>
        </p:spPr>
      </p:pic>
      <p:sp>
        <p:nvSpPr>
          <p:cNvPr id="43" name="objeto 3" descr="Rectángulo azul">
            <a:extLst>
              <a:ext uri="{FF2B5EF4-FFF2-40B4-BE49-F238E27FC236}">
                <a16:creationId xmlns:a16="http://schemas.microsoft.com/office/drawing/2014/main" id="{D2FDA12E-C4AE-4D2E-BCE1-F1AF7551689B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A09CD20-C01C-4BCC-9C8B-B7B7A77A6474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46" name="Picture 2" descr="Logos">
              <a:extLst>
                <a:ext uri="{FF2B5EF4-FFF2-40B4-BE49-F238E27FC236}">
                  <a16:creationId xmlns:a16="http://schemas.microsoft.com/office/drawing/2014/main" id="{1D89F37D-7551-4D49-8823-8932DABB7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0387BBA-4519-4AFA-AAF6-2FCA9C9365DF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2F354E5-3036-483F-808E-0AB94AAB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ítulo 3">
            <a:extLst>
              <a:ext uri="{FF2B5EF4-FFF2-40B4-BE49-F238E27FC236}">
                <a16:creationId xmlns:a16="http://schemas.microsoft.com/office/drawing/2014/main" id="{431F5F75-A0AE-4486-8156-D39D46BF767A}"/>
              </a:ext>
            </a:extLst>
          </p:cNvPr>
          <p:cNvSpPr txBox="1">
            <a:spLocks/>
          </p:cNvSpPr>
          <p:nvPr/>
        </p:nvSpPr>
        <p:spPr bwMode="ltGray">
          <a:xfrm>
            <a:off x="4576829" y="428281"/>
            <a:ext cx="3696292" cy="565764"/>
          </a:xfrm>
          <a:prstGeom prst="rect">
            <a:avLst/>
          </a:prstGeom>
        </p:spPr>
        <p:txBody>
          <a:bodyPr rtlCol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Organigrama Actual</a:t>
            </a:r>
          </a:p>
        </p:txBody>
      </p:sp>
      <p:sp>
        <p:nvSpPr>
          <p:cNvPr id="14" name="objeto 6" descr="Rectángulo beige">
            <a:extLst>
              <a:ext uri="{FF2B5EF4-FFF2-40B4-BE49-F238E27FC236}">
                <a16:creationId xmlns:a16="http://schemas.microsoft.com/office/drawing/2014/main" id="{8FD0E7D9-D415-479F-BE20-08C4691D3999}"/>
              </a:ext>
            </a:extLst>
          </p:cNvPr>
          <p:cNvSpPr/>
          <p:nvPr/>
        </p:nvSpPr>
        <p:spPr bwMode="ltGray">
          <a:xfrm flipV="1">
            <a:off x="4700110" y="994046"/>
            <a:ext cx="3430875" cy="54408"/>
          </a:xfrm>
          <a:custGeom>
            <a:avLst/>
            <a:gdLst/>
            <a:ahLst/>
            <a:cxnLst/>
            <a:rect l="l" t="t" r="r" b="b"/>
            <a:pathLst>
              <a:path w="1934210">
                <a:moveTo>
                  <a:pt x="0" y="0"/>
                </a:moveTo>
                <a:lnTo>
                  <a:pt x="1933600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3E25DA0-7FEE-484C-A20A-190C371A1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970" y="1218684"/>
            <a:ext cx="8833619" cy="53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E6AA6D5-1A7C-4026-9D84-1C45C63DA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6502" y="2317985"/>
            <a:ext cx="9916945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19E058A-00BB-471F-AADC-EE754E01A7A3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15" name="objeto 5" descr="Rectángulo beige">
            <a:extLst>
              <a:ext uri="{FF2B5EF4-FFF2-40B4-BE49-F238E27FC236}">
                <a16:creationId xmlns:a16="http://schemas.microsoft.com/office/drawing/2014/main" id="{45BB30E8-1A7D-48B8-8E8B-6F9E844B852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94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arcador de posición de imagen 46" descr="Personas que debaten algo">
            <a:extLst>
              <a:ext uri="{FF2B5EF4-FFF2-40B4-BE49-F238E27FC236}">
                <a16:creationId xmlns:a16="http://schemas.microsoft.com/office/drawing/2014/main" id="{0FD54BB1-BA8F-46B1-AE35-C73B73A4821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12189599" cy="6856649"/>
          </a:xfrm>
        </p:spPr>
      </p:pic>
      <p:sp>
        <p:nvSpPr>
          <p:cNvPr id="35" name="objeto 3" descr="Rectángulo azul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/>
        </p:nvSpPr>
        <p:spPr>
          <a:xfrm>
            <a:off x="3600" y="0"/>
            <a:ext cx="121884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48" name="Elipse 47" descr="Óvalo beige">
            <a:extLst>
              <a:ext uri="{FF2B5EF4-FFF2-40B4-BE49-F238E27FC236}">
                <a16:creationId xmlns:a16="http://schemas.microsoft.com/office/drawing/2014/main" id="{7799BEE8-A94D-443E-9846-2D1F32C5794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6" name="Rectángulo 25" descr="Rectángulo azul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/>
        </p:nvSpPr>
        <p:spPr>
          <a:xfrm>
            <a:off x="5409" y="3146560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CE755E-A3DE-48FA-953D-4B2CFF01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8</a:t>
            </a:fld>
            <a:endParaRPr lang="es-ES" sz="1000" dirty="0"/>
          </a:p>
        </p:txBody>
      </p:sp>
      <p:sp>
        <p:nvSpPr>
          <p:cNvPr id="42" name="Marcador de texto 41">
            <a:extLst>
              <a:ext uri="{FF2B5EF4-FFF2-40B4-BE49-F238E27FC236}">
                <a16:creationId xmlns:a16="http://schemas.microsoft.com/office/drawing/2014/main" id="{D70BF709-D6E1-4AFF-A538-E9F7D1A452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143446" y="5216084"/>
            <a:ext cx="2172252" cy="774259"/>
          </a:xfrm>
        </p:spPr>
        <p:txBody>
          <a:bodyPr rtlCol="0">
            <a:normAutofit fontScale="92500"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Eulalia Vargas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6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Investigadora Renacyt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8CE3A891-B3D6-4B07-A0B9-8F86A9EE58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white">
          <a:xfrm>
            <a:off x="4762932" y="5737772"/>
            <a:ext cx="2700338" cy="738187"/>
          </a:xfrm>
        </p:spPr>
        <p:txBody>
          <a:bodyPr rtlCol="0"/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 Ruiz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6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Vicerrector de Investigación</a:t>
            </a:r>
          </a:p>
        </p:txBody>
      </p:sp>
      <p:sp>
        <p:nvSpPr>
          <p:cNvPr id="46" name="Elipse 45" descr="Círculo azul">
            <a:extLst>
              <a:ext uri="{FF2B5EF4-FFF2-40B4-BE49-F238E27FC236}">
                <a16:creationId xmlns:a16="http://schemas.microsoft.com/office/drawing/2014/main" id="{EFD6FA30-8EC5-705A-BF85-C6981F769FCC}"/>
              </a:ext>
            </a:extLst>
          </p:cNvPr>
          <p:cNvSpPr/>
          <p:nvPr/>
        </p:nvSpPr>
        <p:spPr>
          <a:xfrm>
            <a:off x="0" y="2303877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2" name="Elipse 31" descr="Círculo azul">
            <a:extLst>
              <a:ext uri="{FF2B5EF4-FFF2-40B4-BE49-F238E27FC236}">
                <a16:creationId xmlns:a16="http://schemas.microsoft.com/office/drawing/2014/main" id="{44D1E003-EFF9-7C47-21D2-6CD3DCE24D91}"/>
              </a:ext>
            </a:extLst>
          </p:cNvPr>
          <p:cNvSpPr/>
          <p:nvPr/>
        </p:nvSpPr>
        <p:spPr>
          <a:xfrm>
            <a:off x="211661" y="2516268"/>
            <a:ext cx="2470594" cy="2380859"/>
          </a:xfrm>
          <a:prstGeom prst="ellipse">
            <a:avLst/>
          </a:prstGeom>
          <a:blipFill dpi="0" rotWithShape="1">
            <a:blip r:embed="rId4"/>
            <a:srcRect/>
            <a:stretch>
              <a:fillRect t="-1000" r="12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0" name="Marcador de texto 41">
            <a:extLst>
              <a:ext uri="{FF2B5EF4-FFF2-40B4-BE49-F238E27FC236}">
                <a16:creationId xmlns:a16="http://schemas.microsoft.com/office/drawing/2014/main" id="{F01627A9-782B-2175-50DF-5F2BC3C35889}"/>
              </a:ext>
            </a:extLst>
          </p:cNvPr>
          <p:cNvSpPr txBox="1">
            <a:spLocks/>
          </p:cNvSpPr>
          <p:nvPr/>
        </p:nvSpPr>
        <p:spPr bwMode="white">
          <a:xfrm>
            <a:off x="2372127" y="5228838"/>
            <a:ext cx="2172252" cy="77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Rafael Vela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Investigador Renacyt</a:t>
            </a:r>
          </a:p>
        </p:txBody>
      </p:sp>
      <p:sp>
        <p:nvSpPr>
          <p:cNvPr id="59" name="Elipse 58" descr="Círculo azul">
            <a:extLst>
              <a:ext uri="{FF2B5EF4-FFF2-40B4-BE49-F238E27FC236}">
                <a16:creationId xmlns:a16="http://schemas.microsoft.com/office/drawing/2014/main" id="{9E219058-6F7A-054D-CC5F-A24FE8B3F60C}"/>
              </a:ext>
            </a:extLst>
          </p:cNvPr>
          <p:cNvSpPr/>
          <p:nvPr/>
        </p:nvSpPr>
        <p:spPr>
          <a:xfrm>
            <a:off x="9417593" y="2402472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8" name="Marcador de texto 41">
            <a:extLst>
              <a:ext uri="{FF2B5EF4-FFF2-40B4-BE49-F238E27FC236}">
                <a16:creationId xmlns:a16="http://schemas.microsoft.com/office/drawing/2014/main" id="{929DEB9B-2A93-CA9F-10A9-AC7BD782DF3C}"/>
              </a:ext>
            </a:extLst>
          </p:cNvPr>
          <p:cNvSpPr txBox="1">
            <a:spLocks/>
          </p:cNvSpPr>
          <p:nvPr/>
        </p:nvSpPr>
        <p:spPr bwMode="white">
          <a:xfrm>
            <a:off x="7436508" y="5261429"/>
            <a:ext cx="2172252" cy="77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Alenguer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Alva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Decano FIA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F384DDD9-3F2C-7F9D-7648-845F03D1FA0A}"/>
              </a:ext>
            </a:extLst>
          </p:cNvPr>
          <p:cNvSpPr/>
          <p:nvPr/>
        </p:nvSpPr>
        <p:spPr>
          <a:xfrm>
            <a:off x="9608760" y="2592754"/>
            <a:ext cx="2470594" cy="2463220"/>
          </a:xfrm>
          <a:prstGeom prst="ellipse">
            <a:avLst/>
          </a:prstGeom>
          <a:blipFill dpi="0" rotWithShape="1">
            <a:blip r:embed="rId5"/>
            <a:srcRect/>
            <a:stretch>
              <a:fillRect l="4000" r="-1000" b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Elipse 59" descr="Círculo azul">
            <a:extLst>
              <a:ext uri="{FF2B5EF4-FFF2-40B4-BE49-F238E27FC236}">
                <a16:creationId xmlns:a16="http://schemas.microsoft.com/office/drawing/2014/main" id="{E28C2642-E735-B406-8BB2-28F501454564}"/>
              </a:ext>
            </a:extLst>
          </p:cNvPr>
          <p:cNvSpPr/>
          <p:nvPr/>
        </p:nvSpPr>
        <p:spPr>
          <a:xfrm>
            <a:off x="7293062" y="2349222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7" name="Elipse 26" descr="Círculo azul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/>
        </p:nvSpPr>
        <p:spPr>
          <a:xfrm>
            <a:off x="2126561" y="2359247"/>
            <a:ext cx="2843784" cy="284378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4" name="Marcador de texto 41">
            <a:extLst>
              <a:ext uri="{FF2B5EF4-FFF2-40B4-BE49-F238E27FC236}">
                <a16:creationId xmlns:a16="http://schemas.microsoft.com/office/drawing/2014/main" id="{27DF08C0-64F5-F9CF-AE29-8B15BBF69A2C}"/>
              </a:ext>
            </a:extLst>
          </p:cNvPr>
          <p:cNvSpPr txBox="1">
            <a:spLocks/>
          </p:cNvSpPr>
          <p:nvPr/>
        </p:nvSpPr>
        <p:spPr bwMode="white">
          <a:xfrm>
            <a:off x="9665189" y="5274183"/>
            <a:ext cx="2172252" cy="77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Wilfredo Ruiz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6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Investigador Renacyt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C0409260-62EB-A167-4019-1A7672338E1C}"/>
              </a:ext>
            </a:extLst>
          </p:cNvPr>
          <p:cNvSpPr/>
          <p:nvPr/>
        </p:nvSpPr>
        <p:spPr>
          <a:xfrm>
            <a:off x="7463270" y="2539504"/>
            <a:ext cx="2469600" cy="2462400"/>
          </a:xfrm>
          <a:prstGeom prst="ellipse">
            <a:avLst/>
          </a:prstGeom>
          <a:blipFill dpi="0" rotWithShape="1">
            <a:blip r:embed="rId6"/>
            <a:srcRect/>
            <a:stretch>
              <a:fillRect l="-5000" t="-4000" r="-8000" b="-2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E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30B8F3F3-845D-5E6C-B5D1-B2814B13F431}"/>
              </a:ext>
            </a:extLst>
          </p:cNvPr>
          <p:cNvSpPr/>
          <p:nvPr/>
        </p:nvSpPr>
        <p:spPr>
          <a:xfrm>
            <a:off x="2315698" y="2547409"/>
            <a:ext cx="2470594" cy="2463220"/>
          </a:xfrm>
          <a:prstGeom prst="ellipse">
            <a:avLst/>
          </a:prstGeom>
          <a:blipFill dpi="0" rotWithShape="1">
            <a:blip r:embed="rId7"/>
            <a:srcRect/>
            <a:stretch>
              <a:fillRect l="-31000" t="-11000" r="-27000" b="-5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Elipse 28" descr="Círculo beige">
            <a:extLst>
              <a:ext uri="{FF2B5EF4-FFF2-40B4-BE49-F238E27FC236}">
                <a16:creationId xmlns:a16="http://schemas.microsoft.com/office/drawing/2014/main" id="{23AE393F-46ED-4451-AACA-7EC20B0EE16F}"/>
              </a:ext>
            </a:extLst>
          </p:cNvPr>
          <p:cNvSpPr/>
          <p:nvPr/>
        </p:nvSpPr>
        <p:spPr>
          <a:xfrm>
            <a:off x="4385016" y="2133733"/>
            <a:ext cx="3493746" cy="35402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2C91825-D810-2F67-0CBF-68ABBE8D7059}"/>
              </a:ext>
            </a:extLst>
          </p:cNvPr>
          <p:cNvSpPr/>
          <p:nvPr/>
        </p:nvSpPr>
        <p:spPr>
          <a:xfrm>
            <a:off x="4582643" y="2346968"/>
            <a:ext cx="3101556" cy="3086100"/>
          </a:xfrm>
          <a:prstGeom prst="ellipse">
            <a:avLst/>
          </a:prstGeom>
          <a:blipFill dpi="0" rotWithShape="1">
            <a:blip r:embed="rId8"/>
            <a:srcRect/>
            <a:stretch>
              <a:fillRect l="-7000" t="-18000" r="-7000" b="-6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9" name="Marcador de contenido 3">
            <a:extLst>
              <a:ext uri="{FF2B5EF4-FFF2-40B4-BE49-F238E27FC236}">
                <a16:creationId xmlns:a16="http://schemas.microsoft.com/office/drawing/2014/main" id="{B8D1105C-F592-A8A9-BD73-231217F1B8AA}"/>
              </a:ext>
            </a:extLst>
          </p:cNvPr>
          <p:cNvSpPr txBox="1">
            <a:spLocks/>
          </p:cNvSpPr>
          <p:nvPr/>
        </p:nvSpPr>
        <p:spPr bwMode="white">
          <a:xfrm>
            <a:off x="4188434" y="1603837"/>
            <a:ext cx="4885349" cy="66930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buNone/>
            </a:pPr>
            <a:r>
              <a:rPr lang="es-PE" sz="2800" b="1" dirty="0">
                <a:solidFill>
                  <a:schemeClr val="bg1"/>
                </a:solidFill>
                <a:effectLst/>
              </a:rPr>
              <a:t>Equipo técnico UNAP 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2B59329-E95C-4123-AA93-2FE7091A4031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31" name="Picture 2" descr="Logos">
              <a:extLst>
                <a:ext uri="{FF2B5EF4-FFF2-40B4-BE49-F238E27FC236}">
                  <a16:creationId xmlns:a16="http://schemas.microsoft.com/office/drawing/2014/main" id="{CE5B865E-5ABB-480F-9EC4-9158AD4E1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6735724-583E-464C-973F-56D1EBD84E83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0D0ADBF8-6CD6-4DDE-B105-DFC801DBF6E8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685810B8-E2A0-41A2-A16A-3DE8B13E236B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8339" y="1398701"/>
            <a:ext cx="2849880" cy="599441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37" name="objeto 5" descr="Rectángulo beige">
            <a:extLst>
              <a:ext uri="{FF2B5EF4-FFF2-40B4-BE49-F238E27FC236}">
                <a16:creationId xmlns:a16="http://schemas.microsoft.com/office/drawing/2014/main" id="{83232C32-E8E1-455A-864B-296D0B23B80F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590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versidad Nacional de la Amazonía Peruana">
            <a:extLst>
              <a:ext uri="{FF2B5EF4-FFF2-40B4-BE49-F238E27FC236}">
                <a16:creationId xmlns:a16="http://schemas.microsoft.com/office/drawing/2014/main" id="{70047B4F-0617-E78E-E1AF-438E72829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8" y="0"/>
            <a:ext cx="92481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to 3" descr="Rectángulo beig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>
              <a:alpha val="64000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6" name="objeto 6" descr="Rectángulo azul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>
              <a:alpha val="64000"/>
            </a:schemeClr>
          </a:solidFill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5704574" y="1862684"/>
            <a:ext cx="5165558" cy="833856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sz="1000" smtClean="0"/>
              <a:t>9</a:t>
            </a:fld>
            <a:endParaRPr lang="es-ES" sz="1000" dirty="0"/>
          </a:p>
        </p:txBody>
      </p:sp>
      <p:sp>
        <p:nvSpPr>
          <p:cNvPr id="7" name="objeto 9" descr="Rectángulo beig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5846572" y="2572944"/>
            <a:ext cx="5512028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5846572" y="2696540"/>
            <a:ext cx="5979388" cy="242200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10000"/>
              </a:lnSpc>
              <a:buNone/>
            </a:pPr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Desarrollar y fortalecer capacidades para la gestión de la investigación, desarrollo e innovación en las universidades públicas.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C8BA93-E942-FD60-B64E-16CC2B85C617}"/>
              </a:ext>
            </a:extLst>
          </p:cNvPr>
          <p:cNvSpPr txBox="1"/>
          <p:nvPr/>
        </p:nvSpPr>
        <p:spPr>
          <a:xfrm>
            <a:off x="9531728" y="4777558"/>
            <a:ext cx="2613130" cy="40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base">
              <a:lnSpc>
                <a:spcPct val="170000"/>
              </a:lnSpc>
              <a:buNone/>
            </a:pPr>
            <a:r>
              <a:rPr lang="es-P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World" panose="020B0500040000020004" pitchFamily="34" charset="0"/>
                <a:cs typeface="Helvetica World" panose="020B0500040000020004" pitchFamily="34" charset="0"/>
              </a:rPr>
              <a:t>Bases de la Convocatoria 15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B771C88-F77A-85DB-DB22-A3C4F5961D42}"/>
              </a:ext>
            </a:extLst>
          </p:cNvPr>
          <p:cNvSpPr txBox="1">
            <a:spLocks/>
          </p:cNvSpPr>
          <p:nvPr/>
        </p:nvSpPr>
        <p:spPr bwMode="white">
          <a:xfrm>
            <a:off x="268339" y="1398701"/>
            <a:ext cx="2849880" cy="59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CONTEXTO</a:t>
            </a:r>
            <a:endParaRPr lang="es-ES" dirty="0"/>
          </a:p>
        </p:txBody>
      </p:sp>
      <p:sp>
        <p:nvSpPr>
          <p:cNvPr id="20" name="objeto 5" descr="Rectángulo beige">
            <a:extLst>
              <a:ext uri="{FF2B5EF4-FFF2-40B4-BE49-F238E27FC236}">
                <a16:creationId xmlns:a16="http://schemas.microsoft.com/office/drawing/2014/main" id="{808018D2-C6BC-A187-2E66-B0624F94DDC3}"/>
              </a:ext>
            </a:extLst>
          </p:cNvPr>
          <p:cNvSpPr/>
          <p:nvPr/>
        </p:nvSpPr>
        <p:spPr bwMode="white">
          <a:xfrm flipV="1">
            <a:off x="268339" y="1869440"/>
            <a:ext cx="2647581" cy="223906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rgbClr val="F4A508"/>
            </a:solidFill>
          </a:ln>
        </p:spPr>
        <p:txBody>
          <a:bodyPr wrap="square" lIns="0" tIns="0" rIns="0" bIns="0" rtlCol="0"/>
          <a:lstStyle/>
          <a:p>
            <a:pPr rtl="0"/>
            <a:endParaRPr lang="es-ES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EAEB682-9953-4027-BA55-49EE955B3311}"/>
              </a:ext>
            </a:extLst>
          </p:cNvPr>
          <p:cNvGrpSpPr/>
          <p:nvPr/>
        </p:nvGrpSpPr>
        <p:grpSpPr>
          <a:xfrm>
            <a:off x="268339" y="53250"/>
            <a:ext cx="4088304" cy="1059292"/>
            <a:chOff x="268339" y="53250"/>
            <a:chExt cx="4088304" cy="1059292"/>
          </a:xfrm>
        </p:grpSpPr>
        <p:pic>
          <p:nvPicPr>
            <p:cNvPr id="21" name="Picture 2" descr="Logos">
              <a:extLst>
                <a:ext uri="{FF2B5EF4-FFF2-40B4-BE49-F238E27FC236}">
                  <a16:creationId xmlns:a16="http://schemas.microsoft.com/office/drawing/2014/main" id="{805D1E5E-5D1E-4551-A50D-65D588323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9" y="53250"/>
              <a:ext cx="695160" cy="105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EE9BFA8-A28A-40F7-847B-62A894D40A78}"/>
                </a:ext>
              </a:extLst>
            </p:cNvPr>
            <p:cNvSpPr txBox="1"/>
            <p:nvPr/>
          </p:nvSpPr>
          <p:spPr>
            <a:xfrm>
              <a:off x="1231304" y="286159"/>
              <a:ext cx="312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VICERRECTORADO DE INVESTIGACIÓN</a:t>
              </a:r>
              <a:endParaRPr lang="es-PE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4A1486DB-0A32-4140-B861-5B478BEE3312}"/>
                </a:ext>
              </a:extLst>
            </p:cNvPr>
            <p:cNvCxnSpPr>
              <a:cxnSpLocks/>
            </p:cNvCxnSpPr>
            <p:nvPr/>
          </p:nvCxnSpPr>
          <p:spPr>
            <a:xfrm>
              <a:off x="1146083" y="167662"/>
              <a:ext cx="0" cy="94488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9238_TF23188392" id="{F1A4FF75-0337-499B-B5AB-B2509398CEA7}" vid="{0D7670FE-5D26-47F2-BB16-139DDA547B5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1946EF-A3EA-4ECB-8D9A-56C36FFF40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servicios profesionales</Template>
  <TotalTime>1813</TotalTime>
  <Words>4859</Words>
  <Application>Microsoft Office PowerPoint</Application>
  <PresentationFormat>Panorámica</PresentationFormat>
  <Paragraphs>901</Paragraphs>
  <Slides>53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6" baseType="lpstr">
      <vt:lpstr>Arial</vt:lpstr>
      <vt:lpstr>Arial</vt:lpstr>
      <vt:lpstr>Arial </vt:lpstr>
      <vt:lpstr>Arial Black</vt:lpstr>
      <vt:lpstr>Book Antiqua</vt:lpstr>
      <vt:lpstr>Calibri</vt:lpstr>
      <vt:lpstr>Eurostile BQ</vt:lpstr>
      <vt:lpstr>Gill Sans MT</vt:lpstr>
      <vt:lpstr>Helvetica World</vt:lpstr>
      <vt:lpstr>Nexa Bold</vt:lpstr>
      <vt:lpstr>Nexa Light</vt:lpstr>
      <vt:lpstr>wfont_450592_068f84215a5a472586dbe00e2839aa72</vt:lpstr>
      <vt:lpstr>Tema de Office</vt:lpstr>
      <vt:lpstr>Presentación de PowerPoint</vt:lpstr>
      <vt:lpstr>Presentación de PowerPoint</vt:lpstr>
      <vt:lpstr>PROGRAMACIÓN</vt:lpstr>
      <vt:lpstr>Presentación de PowerPoint</vt:lpstr>
      <vt:lpstr>Presentación de PowerPoint</vt:lpstr>
      <vt:lpstr>Presentación de PowerPoint</vt:lpstr>
      <vt:lpstr>Presentación de PowerPoint</vt:lpstr>
      <vt:lpstr>CONTEXTO</vt:lpstr>
      <vt:lpstr>OBJETIVO</vt:lpstr>
      <vt:lpstr>CONTEXTO</vt:lpstr>
      <vt:lpstr>CONTEXTO</vt:lpstr>
      <vt:lpstr>CONTEXTO</vt:lpstr>
      <vt:lpstr>CONTEXTO</vt:lpstr>
      <vt:lpstr>CONTEXTO</vt:lpstr>
      <vt:lpstr>CONTEXTO</vt:lpstr>
      <vt:lpstr>PROGRAMACIÓN</vt:lpstr>
      <vt:lpstr>EJECUCIÓN</vt:lpstr>
      <vt:lpstr>EJECUCIÓN</vt:lpstr>
      <vt:lpstr>EJECUCIÓN</vt:lpstr>
      <vt:lpstr>PROGRAMACIÓN</vt:lpstr>
      <vt:lpstr>RESULTADOS</vt:lpstr>
      <vt:lpstr>RESULTADOS</vt:lpstr>
      <vt:lpstr>RESULTADOS</vt:lpstr>
      <vt:lpstr>RESULTADOS</vt:lpstr>
      <vt:lpstr>RESULTADOS</vt:lpstr>
      <vt:lpstr>CIRNA</vt:lpstr>
      <vt:lpstr>CILIAP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Presentación de PowerPoint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DESAFIOS</vt:lpstr>
      <vt:lpstr>DESAFIOS</vt:lpstr>
      <vt:lpstr>RENACYT 2022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RESULTADO DE LA INVERSORES</dc:title>
  <dc:creator>Revisor</dc:creator>
  <cp:lastModifiedBy>Revisor</cp:lastModifiedBy>
  <cp:revision>79</cp:revision>
  <dcterms:created xsi:type="dcterms:W3CDTF">2022-05-04T02:40:55Z</dcterms:created>
  <dcterms:modified xsi:type="dcterms:W3CDTF">2022-11-29T12:47:08Z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